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256" r:id="rId2"/>
    <p:sldId id="260" r:id="rId3"/>
    <p:sldId id="276" r:id="rId4"/>
    <p:sldId id="259" r:id="rId5"/>
    <p:sldId id="277" r:id="rId6"/>
    <p:sldId id="278" r:id="rId7"/>
    <p:sldId id="279" r:id="rId8"/>
    <p:sldId id="262" r:id="rId9"/>
    <p:sldId id="263" r:id="rId10"/>
    <p:sldId id="273" r:id="rId11"/>
    <p:sldId id="275" r:id="rId12"/>
    <p:sldId id="267" r:id="rId13"/>
    <p:sldId id="282" r:id="rId14"/>
    <p:sldId id="281" r:id="rId15"/>
    <p:sldId id="264" r:id="rId16"/>
    <p:sldId id="280" r:id="rId17"/>
    <p:sldId id="25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an Williams" initials="DW" lastIdx="1" clrIdx="0">
    <p:extLst/>
  </p:cmAuthor>
  <p:cmAuthor id="2" name="Dean Williams" initials="DW [2]" lastIdx="1" clrIdx="1">
    <p:extLst/>
  </p:cmAuthor>
  <p:cmAuthor id="3" name="Dean Williams" initials="DW [3]" lastIdx="1" clrIdx="2">
    <p:extLst/>
  </p:cmAuthor>
  <p:cmAuthor id="4" name="Dean Williams" initials="DW [4]" lastIdx="1" clrIdx="3">
    <p:extLst/>
  </p:cmAuthor>
  <p:cmAuthor id="5" name="Dean Williams" initials="DW [5]" lastIdx="1" clrIdx="4">
    <p:extLst/>
  </p:cmAuthor>
  <p:cmAuthor id="6" name="Dean Williams" initials="DW [6]" lastIdx="1" clrIdx="5">
    <p:extLst/>
  </p:cmAuthor>
  <p:cmAuthor id="7" name="Dean Williams" initials="DW [7]" lastIdx="1" clrIdx="6">
    <p:extLst/>
  </p:cmAuthor>
  <p:cmAuthor id="8" name="Dean Williams" initials="DW [8]" lastIdx="1" clrIdx="7">
    <p:extLst/>
  </p:cmAuthor>
  <p:cmAuthor id="9" name="Dean Williams" initials="DW [9]" lastIdx="1" clrIdx="8">
    <p:extLst/>
  </p:cmAuthor>
  <p:cmAuthor id="10" name="Dean Williams" initials="DW [10]" lastIdx="1" clrIdx="9">
    <p:extLst/>
  </p:cmAuthor>
  <p:cmAuthor id="11" name="Dean Williams" initials="DW [11]" lastIdx="1" clrIdx="10">
    <p:extLst/>
  </p:cmAuthor>
  <p:cmAuthor id="12" name="Dean Williams" initials="DW [12]" lastIdx="1" clrIdx="11">
    <p:extLst/>
  </p:cmAuthor>
  <p:cmAuthor id="13" name="Dean Williams" initials="DW [13]" lastIdx="1" clrIdx="12">
    <p:extLst/>
  </p:cmAuthor>
  <p:cmAuthor id="14" name="Dean Williams" initials="DW [14]" lastIdx="1" clrIdx="13">
    <p:extLst/>
  </p:cmAuthor>
  <p:cmAuthor id="15" name="Dean Williams" initials="DW [15]" lastIdx="1" clrIdx="14">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76092"/>
    <a:srgbClr val="8F08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136"/>
    <p:restoredTop sz="66406"/>
  </p:normalViewPr>
  <p:slideViewPr>
    <p:cSldViewPr snapToGrid="0" snapToObjects="1">
      <p:cViewPr varScale="1">
        <p:scale>
          <a:sx n="63" d="100"/>
          <a:sy n="63" d="100"/>
        </p:scale>
        <p:origin x="240" y="176"/>
      </p:cViewPr>
      <p:guideLst/>
    </p:cSldViewPr>
  </p:slideViewPr>
  <p:notesTextViewPr>
    <p:cViewPr>
      <p:scale>
        <a:sx n="1" d="1"/>
        <a:sy n="1" d="1"/>
      </p:scale>
      <p:origin x="0" y="0"/>
    </p:cViewPr>
  </p:notesTextViewPr>
  <p:notesViewPr>
    <p:cSldViewPr snapToGrid="0" snapToObjects="1">
      <p:cViewPr varScale="1">
        <p:scale>
          <a:sx n="134" d="100"/>
          <a:sy n="134" d="100"/>
        </p:scale>
        <p:origin x="2824" y="20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commentAuthors" Target="commentAuthors.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5" dt="2017-05-16T05:25:17.253" idx="1">
    <p:pos x="2803" y="3293"/>
    <p:text>In your presentation, you are focusing on scientific research integration into ESGF that is beneficial to BER and the Earth science communities.  This also includes "visualization" and "Exploratory Analysis".</p:text>
    <p:extLst>
      <p:ext uri="{C676402C-5697-4E1C-873F-D02D1690AC5C}">
        <p15:threadingInfo xmlns:p15="http://schemas.microsoft.com/office/powerpoint/2012/main" timeZoneBias="420"/>
      </p:ext>
    </p:extLst>
  </p:cm>
</p:cmLst>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33A57F-BDE1-C342-B6BB-A65CE47ECBC3}" type="doc">
      <dgm:prSet loTypeId="urn:microsoft.com/office/officeart/2005/8/layout/venn1" loCatId="" qsTypeId="urn:microsoft.com/office/officeart/2005/8/quickstyle/simple2" qsCatId="simple" csTypeId="urn:microsoft.com/office/officeart/2005/8/colors/colorful4" csCatId="colorful" phldr="1"/>
      <dgm:spPr/>
    </dgm:pt>
    <dgm:pt modelId="{CFF21BC6-26B4-6642-8EF4-827EB5835D68}">
      <dgm:prSet phldrT="[Text]"/>
      <dgm:spPr>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dgm:spPr>
      <dgm:t>
        <a:bodyPr/>
        <a:lstStyle/>
        <a:p>
          <a:endParaRPr lang="en-US" dirty="0"/>
        </a:p>
      </dgm:t>
    </dgm:pt>
    <dgm:pt modelId="{7063C64F-6DD8-C84C-8AC4-79F3BB34BA66}" type="parTrans" cxnId="{B1DA309A-F92C-1B46-B634-E834B16F0CE9}">
      <dgm:prSet/>
      <dgm:spPr/>
      <dgm:t>
        <a:bodyPr/>
        <a:lstStyle/>
        <a:p>
          <a:endParaRPr lang="en-US"/>
        </a:p>
      </dgm:t>
    </dgm:pt>
    <dgm:pt modelId="{0207C064-71E2-1442-B8CF-2890560FF290}" type="sibTrans" cxnId="{B1DA309A-F92C-1B46-B634-E834B16F0CE9}">
      <dgm:prSet/>
      <dgm:spPr/>
      <dgm:t>
        <a:bodyPr/>
        <a:lstStyle/>
        <a:p>
          <a:endParaRPr lang="en-US"/>
        </a:p>
      </dgm:t>
    </dgm:pt>
    <dgm:pt modelId="{6FBC0BD9-072D-DB42-B422-35B123D1AC05}">
      <dgm:prSet phldrT="[Text]"/>
      <dgm:spPr>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dgm:spPr>
      <dgm:t>
        <a:bodyPr/>
        <a:lstStyle/>
        <a:p>
          <a:endParaRPr lang="en-US"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dgm:t>
    </dgm:pt>
    <dgm:pt modelId="{338E9AA7-222D-9E47-ACD5-39DBC39C6E47}" type="parTrans" cxnId="{0F8680C2-DBD5-FD49-88F9-1E59834744A5}">
      <dgm:prSet/>
      <dgm:spPr/>
      <dgm:t>
        <a:bodyPr/>
        <a:lstStyle/>
        <a:p>
          <a:endParaRPr lang="en-US"/>
        </a:p>
      </dgm:t>
    </dgm:pt>
    <dgm:pt modelId="{477E7A16-C486-F740-ABF1-D404C892215E}" type="sibTrans" cxnId="{0F8680C2-DBD5-FD49-88F9-1E59834744A5}">
      <dgm:prSet/>
      <dgm:spPr/>
      <dgm:t>
        <a:bodyPr/>
        <a:lstStyle/>
        <a:p>
          <a:endParaRPr lang="en-US"/>
        </a:p>
      </dgm:t>
    </dgm:pt>
    <dgm:pt modelId="{0EBCED18-2813-F54A-AC6B-22611501C2BB}">
      <dgm:prSet phldrT="[Text]"/>
      <dgm:spPr>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dgm:spPr>
      <dgm:t>
        <a:bodyPr/>
        <a:lstStyle/>
        <a:p>
          <a:endParaRPr lang="en-US" dirty="0"/>
        </a:p>
      </dgm:t>
    </dgm:pt>
    <dgm:pt modelId="{A7DFF8CD-DA42-5944-91EF-1157C834F572}" type="parTrans" cxnId="{7E430D1C-D5E8-6049-9057-79EB9B57E2CC}">
      <dgm:prSet/>
      <dgm:spPr/>
      <dgm:t>
        <a:bodyPr/>
        <a:lstStyle/>
        <a:p>
          <a:endParaRPr lang="en-US"/>
        </a:p>
      </dgm:t>
    </dgm:pt>
    <dgm:pt modelId="{CCA28E89-8702-6D4D-8BE7-2E98394A8354}" type="sibTrans" cxnId="{7E430D1C-D5E8-6049-9057-79EB9B57E2CC}">
      <dgm:prSet/>
      <dgm:spPr/>
      <dgm:t>
        <a:bodyPr/>
        <a:lstStyle/>
        <a:p>
          <a:endParaRPr lang="en-US"/>
        </a:p>
      </dgm:t>
    </dgm:pt>
    <dgm:pt modelId="{FDFAB0BF-6302-FE43-AC47-089A10A91181}" type="pres">
      <dgm:prSet presAssocID="{4533A57F-BDE1-C342-B6BB-A65CE47ECBC3}" presName="compositeShape" presStyleCnt="0">
        <dgm:presLayoutVars>
          <dgm:chMax val="7"/>
          <dgm:dir/>
          <dgm:resizeHandles val="exact"/>
        </dgm:presLayoutVars>
      </dgm:prSet>
      <dgm:spPr/>
    </dgm:pt>
    <dgm:pt modelId="{B4663D79-BD46-7749-A14E-70CD12583671}" type="pres">
      <dgm:prSet presAssocID="{CFF21BC6-26B4-6642-8EF4-827EB5835D68}" presName="circ1" presStyleLbl="vennNode1" presStyleIdx="0" presStyleCnt="3" custLinFactNeighborY="5177"/>
      <dgm:spPr/>
      <dgm:t>
        <a:bodyPr/>
        <a:lstStyle/>
        <a:p>
          <a:endParaRPr lang="en-US"/>
        </a:p>
      </dgm:t>
    </dgm:pt>
    <dgm:pt modelId="{193F3CF4-FC0F-7644-889E-5BA46E1D3300}" type="pres">
      <dgm:prSet presAssocID="{CFF21BC6-26B4-6642-8EF4-827EB5835D68}" presName="circ1Tx" presStyleLbl="revTx" presStyleIdx="0" presStyleCnt="0">
        <dgm:presLayoutVars>
          <dgm:chMax val="0"/>
          <dgm:chPref val="0"/>
          <dgm:bulletEnabled val="1"/>
        </dgm:presLayoutVars>
      </dgm:prSet>
      <dgm:spPr/>
      <dgm:t>
        <a:bodyPr/>
        <a:lstStyle/>
        <a:p>
          <a:endParaRPr lang="en-US"/>
        </a:p>
      </dgm:t>
    </dgm:pt>
    <dgm:pt modelId="{82F2485E-6D6A-B14F-8BFC-273799451D02}" type="pres">
      <dgm:prSet presAssocID="{0EBCED18-2813-F54A-AC6B-22611501C2BB}" presName="circ2" presStyleLbl="vennNode1" presStyleIdx="1" presStyleCnt="3" custLinFactNeighborY="-11325"/>
      <dgm:spPr/>
      <dgm:t>
        <a:bodyPr/>
        <a:lstStyle/>
        <a:p>
          <a:endParaRPr lang="en-US"/>
        </a:p>
      </dgm:t>
    </dgm:pt>
    <dgm:pt modelId="{88C51206-AEC1-A24C-A0A6-D7D330CC0C3D}" type="pres">
      <dgm:prSet presAssocID="{0EBCED18-2813-F54A-AC6B-22611501C2BB}" presName="circ2Tx" presStyleLbl="revTx" presStyleIdx="0" presStyleCnt="0">
        <dgm:presLayoutVars>
          <dgm:chMax val="0"/>
          <dgm:chPref val="0"/>
          <dgm:bulletEnabled val="1"/>
        </dgm:presLayoutVars>
      </dgm:prSet>
      <dgm:spPr/>
      <dgm:t>
        <a:bodyPr/>
        <a:lstStyle/>
        <a:p>
          <a:endParaRPr lang="en-US"/>
        </a:p>
      </dgm:t>
    </dgm:pt>
    <dgm:pt modelId="{25921788-C152-F74F-881A-B3E58B861031}" type="pres">
      <dgm:prSet presAssocID="{6FBC0BD9-072D-DB42-B422-35B123D1AC05}" presName="circ3" presStyleLbl="vennNode1" presStyleIdx="2" presStyleCnt="3" custLinFactNeighborY="-11325"/>
      <dgm:spPr/>
      <dgm:t>
        <a:bodyPr/>
        <a:lstStyle/>
        <a:p>
          <a:endParaRPr lang="en-US"/>
        </a:p>
      </dgm:t>
    </dgm:pt>
    <dgm:pt modelId="{DC89BAE4-8723-714D-9009-819B2990A93C}" type="pres">
      <dgm:prSet presAssocID="{6FBC0BD9-072D-DB42-B422-35B123D1AC05}" presName="circ3Tx" presStyleLbl="revTx" presStyleIdx="0" presStyleCnt="0">
        <dgm:presLayoutVars>
          <dgm:chMax val="0"/>
          <dgm:chPref val="0"/>
          <dgm:bulletEnabled val="1"/>
        </dgm:presLayoutVars>
      </dgm:prSet>
      <dgm:spPr/>
      <dgm:t>
        <a:bodyPr/>
        <a:lstStyle/>
        <a:p>
          <a:endParaRPr lang="en-US"/>
        </a:p>
      </dgm:t>
    </dgm:pt>
  </dgm:ptLst>
  <dgm:cxnLst>
    <dgm:cxn modelId="{B1DA309A-F92C-1B46-B634-E834B16F0CE9}" srcId="{4533A57F-BDE1-C342-B6BB-A65CE47ECBC3}" destId="{CFF21BC6-26B4-6642-8EF4-827EB5835D68}" srcOrd="0" destOrd="0" parTransId="{7063C64F-6DD8-C84C-8AC4-79F3BB34BA66}" sibTransId="{0207C064-71E2-1442-B8CF-2890560FF290}"/>
    <dgm:cxn modelId="{378319F7-B1D1-9E4D-8A8C-3FE0C2A00784}" type="presOf" srcId="{6FBC0BD9-072D-DB42-B422-35B123D1AC05}" destId="{DC89BAE4-8723-714D-9009-819B2990A93C}" srcOrd="1" destOrd="0" presId="urn:microsoft.com/office/officeart/2005/8/layout/venn1"/>
    <dgm:cxn modelId="{17D9FE1E-B6E9-2243-8858-9DEF5B3BFD49}" type="presOf" srcId="{CFF21BC6-26B4-6642-8EF4-827EB5835D68}" destId="{193F3CF4-FC0F-7644-889E-5BA46E1D3300}" srcOrd="1" destOrd="0" presId="urn:microsoft.com/office/officeart/2005/8/layout/venn1"/>
    <dgm:cxn modelId="{7E430D1C-D5E8-6049-9057-79EB9B57E2CC}" srcId="{4533A57F-BDE1-C342-B6BB-A65CE47ECBC3}" destId="{0EBCED18-2813-F54A-AC6B-22611501C2BB}" srcOrd="1" destOrd="0" parTransId="{A7DFF8CD-DA42-5944-91EF-1157C834F572}" sibTransId="{CCA28E89-8702-6D4D-8BE7-2E98394A8354}"/>
    <dgm:cxn modelId="{8E3F530E-3BA0-D14E-84FF-A6A120ED2AD8}" type="presOf" srcId="{CFF21BC6-26B4-6642-8EF4-827EB5835D68}" destId="{B4663D79-BD46-7749-A14E-70CD12583671}" srcOrd="0" destOrd="0" presId="urn:microsoft.com/office/officeart/2005/8/layout/venn1"/>
    <dgm:cxn modelId="{3CDD47FF-3EDE-EA40-AA83-B7FABF87B263}" type="presOf" srcId="{0EBCED18-2813-F54A-AC6B-22611501C2BB}" destId="{82F2485E-6D6A-B14F-8BFC-273799451D02}" srcOrd="0" destOrd="0" presId="urn:microsoft.com/office/officeart/2005/8/layout/venn1"/>
    <dgm:cxn modelId="{0F8680C2-DBD5-FD49-88F9-1E59834744A5}" srcId="{4533A57F-BDE1-C342-B6BB-A65CE47ECBC3}" destId="{6FBC0BD9-072D-DB42-B422-35B123D1AC05}" srcOrd="2" destOrd="0" parTransId="{338E9AA7-222D-9E47-ACD5-39DBC39C6E47}" sibTransId="{477E7A16-C486-F740-ABF1-D404C892215E}"/>
    <dgm:cxn modelId="{C45CA688-E6BE-B541-BC74-9557A5B19462}" type="presOf" srcId="{6FBC0BD9-072D-DB42-B422-35B123D1AC05}" destId="{25921788-C152-F74F-881A-B3E58B861031}" srcOrd="0" destOrd="0" presId="urn:microsoft.com/office/officeart/2005/8/layout/venn1"/>
    <dgm:cxn modelId="{91F7A00A-D827-E44E-AFFC-057D1E9A373E}" type="presOf" srcId="{4533A57F-BDE1-C342-B6BB-A65CE47ECBC3}" destId="{FDFAB0BF-6302-FE43-AC47-089A10A91181}" srcOrd="0" destOrd="0" presId="urn:microsoft.com/office/officeart/2005/8/layout/venn1"/>
    <dgm:cxn modelId="{E1964900-2F26-284E-B836-C49B8B8348C3}" type="presOf" srcId="{0EBCED18-2813-F54A-AC6B-22611501C2BB}" destId="{88C51206-AEC1-A24C-A0A6-D7D330CC0C3D}" srcOrd="1" destOrd="0" presId="urn:microsoft.com/office/officeart/2005/8/layout/venn1"/>
    <dgm:cxn modelId="{31681A53-89A4-3743-BDA7-D146E0EB281B}" type="presParOf" srcId="{FDFAB0BF-6302-FE43-AC47-089A10A91181}" destId="{B4663D79-BD46-7749-A14E-70CD12583671}" srcOrd="0" destOrd="0" presId="urn:microsoft.com/office/officeart/2005/8/layout/venn1"/>
    <dgm:cxn modelId="{9BAD7337-90E6-574B-867D-A4B8EC005D57}" type="presParOf" srcId="{FDFAB0BF-6302-FE43-AC47-089A10A91181}" destId="{193F3CF4-FC0F-7644-889E-5BA46E1D3300}" srcOrd="1" destOrd="0" presId="urn:microsoft.com/office/officeart/2005/8/layout/venn1"/>
    <dgm:cxn modelId="{DD3A4E11-39A5-7F47-A5D7-EFD3960126F5}" type="presParOf" srcId="{FDFAB0BF-6302-FE43-AC47-089A10A91181}" destId="{82F2485E-6D6A-B14F-8BFC-273799451D02}" srcOrd="2" destOrd="0" presId="urn:microsoft.com/office/officeart/2005/8/layout/venn1"/>
    <dgm:cxn modelId="{35474D46-13F0-2347-9D86-E0F926F9A5E5}" type="presParOf" srcId="{FDFAB0BF-6302-FE43-AC47-089A10A91181}" destId="{88C51206-AEC1-A24C-A0A6-D7D330CC0C3D}" srcOrd="3" destOrd="0" presId="urn:microsoft.com/office/officeart/2005/8/layout/venn1"/>
    <dgm:cxn modelId="{9474E428-FF40-1F45-87E1-C169E8453D1C}" type="presParOf" srcId="{FDFAB0BF-6302-FE43-AC47-089A10A91181}" destId="{25921788-C152-F74F-881A-B3E58B861031}" srcOrd="4" destOrd="0" presId="urn:microsoft.com/office/officeart/2005/8/layout/venn1"/>
    <dgm:cxn modelId="{21C7D9B7-9DBB-7748-ADB3-3A9A5DCCCDFA}" type="presParOf" srcId="{FDFAB0BF-6302-FE43-AC47-089A10A91181}" destId="{DC89BAE4-8723-714D-9009-819B2990A93C}"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663D79-BD46-7749-A14E-70CD12583671}">
      <dsp:nvSpPr>
        <dsp:cNvPr id="0" name=""/>
        <dsp:cNvSpPr/>
      </dsp:nvSpPr>
      <dsp:spPr>
        <a:xfrm>
          <a:off x="2878403" y="298748"/>
          <a:ext cx="4114800" cy="4114800"/>
        </a:xfrm>
        <a:prstGeom prst="ellipse">
          <a:avLst/>
        </a:prstGeom>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2889250">
            <a:lnSpc>
              <a:spcPct val="90000"/>
            </a:lnSpc>
            <a:spcBef>
              <a:spcPct val="0"/>
            </a:spcBef>
            <a:spcAft>
              <a:spcPct val="35000"/>
            </a:spcAft>
          </a:pPr>
          <a:endParaRPr lang="en-US" sz="6500" kern="1200" dirty="0"/>
        </a:p>
      </dsp:txBody>
      <dsp:txXfrm>
        <a:off x="3427043" y="1018838"/>
        <a:ext cx="3017520" cy="1851660"/>
      </dsp:txXfrm>
    </dsp:sp>
    <dsp:sp modelId="{82F2485E-6D6A-B14F-8BFC-273799451D02}">
      <dsp:nvSpPr>
        <dsp:cNvPr id="0" name=""/>
        <dsp:cNvSpPr/>
      </dsp:nvSpPr>
      <dsp:spPr>
        <a:xfrm>
          <a:off x="4363160" y="2191474"/>
          <a:ext cx="4114800" cy="4114800"/>
        </a:xfrm>
        <a:prstGeom prst="ellipse">
          <a:avLst/>
        </a:prstGeom>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2889250">
            <a:lnSpc>
              <a:spcPct val="90000"/>
            </a:lnSpc>
            <a:spcBef>
              <a:spcPct val="0"/>
            </a:spcBef>
            <a:spcAft>
              <a:spcPct val="35000"/>
            </a:spcAft>
          </a:pPr>
          <a:endParaRPr lang="en-US" sz="6500" kern="1200" dirty="0"/>
        </a:p>
      </dsp:txBody>
      <dsp:txXfrm>
        <a:off x="5621603" y="3254464"/>
        <a:ext cx="2468880" cy="2263140"/>
      </dsp:txXfrm>
    </dsp:sp>
    <dsp:sp modelId="{25921788-C152-F74F-881A-B3E58B861031}">
      <dsp:nvSpPr>
        <dsp:cNvPr id="0" name=""/>
        <dsp:cNvSpPr/>
      </dsp:nvSpPr>
      <dsp:spPr>
        <a:xfrm>
          <a:off x="1393645" y="2191474"/>
          <a:ext cx="4114800" cy="4114800"/>
        </a:xfrm>
        <a:prstGeom prst="ellipse">
          <a:avLst/>
        </a:prstGeom>
        <a:gradFill flip="none" rotWithShape="0">
          <a:gsLst>
            <a:gs pos="0">
              <a:schemeClr val="accent1">
                <a:tint val="66000"/>
                <a:satMod val="160000"/>
                <a:lumMod val="78000"/>
                <a:lumOff val="22000"/>
                <a:alpha val="0"/>
              </a:schemeClr>
            </a:gs>
            <a:gs pos="50000">
              <a:schemeClr val="accent1">
                <a:tint val="44500"/>
                <a:satMod val="160000"/>
                <a:alpha val="36000"/>
              </a:schemeClr>
            </a:gs>
            <a:gs pos="100000">
              <a:schemeClr val="accent1">
                <a:tint val="23500"/>
                <a:satMod val="160000"/>
                <a:alpha val="43000"/>
              </a:schemeClr>
            </a:gs>
          </a:gsLst>
          <a:lin ang="5400000" scaled="1"/>
          <a:tileRect/>
        </a:gra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2889250">
            <a:lnSpc>
              <a:spcPct val="90000"/>
            </a:lnSpc>
            <a:spcBef>
              <a:spcPct val="0"/>
            </a:spcBef>
            <a:spcAft>
              <a:spcPct val="35000"/>
            </a:spcAft>
          </a:pPr>
          <a:endParaRPr lang="en-US" sz="6500" b="1" kern="1200"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dsp:txBody>
      <dsp:txXfrm>
        <a:off x="1781123" y="3254464"/>
        <a:ext cx="2468880" cy="2263140"/>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F52736-5666-F541-ADDB-A00FC01BD4BB}" type="datetimeFigureOut">
              <a:rPr lang="en-US" smtClean="0"/>
              <a:t>6/8/17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821360-833E-9843-9CE4-C8D55BC74CA1}" type="slidenum">
              <a:rPr lang="en-US" smtClean="0"/>
              <a:t>‹#›</a:t>
            </a:fld>
            <a:endParaRPr lang="en-US"/>
          </a:p>
        </p:txBody>
      </p:sp>
    </p:spTree>
    <p:extLst>
      <p:ext uri="{BB962C8B-B14F-4D97-AF65-F5344CB8AC3E}">
        <p14:creationId xmlns:p14="http://schemas.microsoft.com/office/powerpoint/2010/main" val="2072644426"/>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tiff>
</file>

<file path=ppt/media/image12.png>
</file>

<file path=ppt/media/image14.png>
</file>

<file path=ppt/media/image15.png>
</file>

<file path=ppt/media/image16.png>
</file>

<file path=ppt/media/image17.tiff>
</file>

<file path=ppt/media/image18.tiff>
</file>

<file path=ppt/media/image19.png>
</file>

<file path=ppt/media/image2.png>
</file>

<file path=ppt/media/image20.png>
</file>

<file path=ppt/media/image21.png>
</file>

<file path=ppt/media/image22.png>
</file>

<file path=ppt/media/image23.tiff>
</file>

<file path=ppt/media/image24.png>
</file>

<file path=ppt/media/image25.png>
</file>

<file path=ppt/media/image26.png>
</file>

<file path=ppt/media/image27.png>
</file>

<file path=ppt/media/image29.png>
</file>

<file path=ppt/media/image3.tiff>
</file>

<file path=ppt/media/image30.tiff>
</file>

<file path=ppt/media/image31.png>
</file>

<file path=ppt/media/image32.png>
</file>

<file path=ppt/media/image33.tiff>
</file>

<file path=ppt/media/image34.tiff>
</file>

<file path=ppt/media/image35.tiff>
</file>

<file path=ppt/media/image36.tiff>
</file>

<file path=ppt/media/image37.jp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tiff>
</file>

<file path=ppt/media/image47.png>
</file>

<file path=ppt/media/image48.png>
</file>

<file path=ppt/media/image49.tiff>
</file>

<file path=ppt/media/image5.jp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2F4334-9921-3B41-B1DE-82974365B276}" type="datetimeFigureOut">
              <a:rPr lang="en-US" smtClean="0"/>
              <a:t>6/8/17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40958E-3B52-064F-8A28-C098ED29FE35}" type="slidenum">
              <a:rPr lang="en-US" smtClean="0"/>
              <a:t>‹#›</a:t>
            </a:fld>
            <a:endParaRPr lang="en-US"/>
          </a:p>
        </p:txBody>
      </p:sp>
    </p:spTree>
    <p:extLst>
      <p:ext uri="{BB962C8B-B14F-4D97-AF65-F5344CB8AC3E}">
        <p14:creationId xmlns:p14="http://schemas.microsoft.com/office/powerpoint/2010/main" val="1070153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Hello everyone, thank you</a:t>
            </a:r>
            <a:r>
              <a:rPr lang="en-US" baseline="0" dirty="0" smtClean="0"/>
              <a:t> for attending this presentation. What I am going to present is about how ESGF would make scientific contribution to geoscience research communities. It partially covers highlighted tasks from the R&amp;D areas listed in the proposal, which are </a:t>
            </a:r>
            <a:r>
              <a:rPr lang="is-I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1</a:t>
            </a:fld>
            <a:endParaRPr lang="en-US"/>
          </a:p>
        </p:txBody>
      </p:sp>
    </p:spTree>
    <p:extLst>
      <p:ext uri="{BB962C8B-B14F-4D97-AF65-F5344CB8AC3E}">
        <p14:creationId xmlns:p14="http://schemas.microsoft.com/office/powerpoint/2010/main" val="18218033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s-IS" baseline="0" dirty="0" smtClean="0"/>
              <a:t>This is one of examples displayed in the CDAT webpage. We provide a Python code that user can download to reproduce and customize for their work.  </a:t>
            </a:r>
            <a:r>
              <a:rPr lang="en-US" dirty="0" smtClean="0"/>
              <a:t>One of strengths of CDAT</a:t>
            </a:r>
            <a:r>
              <a:rPr lang="en-US" baseline="0" dirty="0" smtClean="0"/>
              <a:t> is </a:t>
            </a:r>
            <a:r>
              <a:rPr lang="is-IS" baseline="0" dirty="0" smtClean="0"/>
              <a:t>the </a:t>
            </a:r>
            <a:r>
              <a:rPr lang="en-US" baseline="0" dirty="0" smtClean="0"/>
              <a:t>t</a:t>
            </a:r>
            <a:r>
              <a:rPr lang="is-IS" baseline="0" dirty="0" smtClean="0"/>
              <a:t>ranspernecy.  It </a:t>
            </a:r>
            <a:r>
              <a:rPr lang="en-US" baseline="0" dirty="0" smtClean="0"/>
              <a:t>e</a:t>
            </a:r>
            <a:r>
              <a:rPr lang="is-IS" baseline="0" dirty="0" smtClean="0"/>
              <a:t>nables overlaying of fields, use fancy </a:t>
            </a:r>
            <a:r>
              <a:rPr lang="en-US" baseline="0" dirty="0" smtClean="0"/>
              <a:t>back</a:t>
            </a:r>
            <a:r>
              <a:rPr lang="is-IS" baseline="0" dirty="0" smtClean="0"/>
              <a:t>ground map. </a:t>
            </a:r>
          </a:p>
          <a:p>
            <a:endParaRPr lang="is-IS" baseline="0" dirty="0" smtClean="0"/>
          </a:p>
          <a:p>
            <a:r>
              <a:rPr lang="is-IS" baseline="0" dirty="0" smtClean="0"/>
              <a:t>You are looking at NASA’s blue marble image as background, adding humidity field, precipitation, and winds. Or you can use beautiful nigthview image if you want. </a:t>
            </a:r>
            <a:r>
              <a:rPr lang="en-US" baseline="0" dirty="0" smtClean="0"/>
              <a:t>Letting</a:t>
            </a:r>
            <a:r>
              <a:rPr lang="is-IS" baseline="0" dirty="0" smtClean="0"/>
              <a:t> plot multiple variables together on one scene helps analysis. </a:t>
            </a:r>
            <a:endParaRPr lang="en-US"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10</a:t>
            </a:fld>
            <a:endParaRPr lang="en-US"/>
          </a:p>
        </p:txBody>
      </p:sp>
    </p:spTree>
    <p:extLst>
      <p:ext uri="{BB962C8B-B14F-4D97-AF65-F5344CB8AC3E}">
        <p14:creationId xmlns:p14="http://schemas.microsoft.com/office/powerpoint/2010/main" val="191462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example that I’d</a:t>
            </a:r>
            <a:r>
              <a:rPr lang="en-US" baseline="0" dirty="0" smtClean="0"/>
              <a:t> </a:t>
            </a:r>
            <a:r>
              <a:rPr lang="en-US" dirty="0" smtClean="0"/>
              <a:t>like to highlight is “EOF analysis”.</a:t>
            </a:r>
            <a:r>
              <a:rPr lang="en-US" baseline="0" dirty="0" smtClean="0"/>
              <a:t> The EOF analysis is one of most frequently repeated analysis especially when investigating about internal variability such as El-Nino and La Nina, Monsoon, and modes of variability in globe. Researchers have had applied their own codes, which is not much reusable and highly optimized for their own purpose. That means someone new in such research have had to reinvent their own wheels. </a:t>
            </a:r>
          </a:p>
          <a:p>
            <a:endParaRPr lang="en-US" baseline="0" dirty="0" smtClean="0"/>
          </a:p>
          <a:p>
            <a:r>
              <a:rPr lang="en-US" baseline="0" dirty="0" smtClean="0"/>
              <a:t>The CDAT has the EOF analysis functionality, which was implemented from well-established python open-source library. While usually researchers have had spent weeks even months for reinventing wheels with hundreds lines of code to make this happen, with CDAT, you will need just two line of codes, and it can be used over and over, which are huge advantage. </a:t>
            </a:r>
          </a:p>
          <a:p>
            <a:endParaRPr lang="en-US" baseline="0" dirty="0" smtClean="0"/>
          </a:p>
          <a:p>
            <a:r>
              <a:rPr lang="en-US" baseline="0" dirty="0" smtClean="0"/>
              <a:t>I am going to revisit this </a:t>
            </a:r>
            <a:r>
              <a:rPr lang="en-US" baseline="0" dirty="0" err="1" smtClean="0"/>
              <a:t>eof</a:t>
            </a:r>
            <a:r>
              <a:rPr lang="en-US" baseline="0" dirty="0" smtClean="0"/>
              <a:t> analysis when I show the demo.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11</a:t>
            </a:fld>
            <a:endParaRPr lang="en-US"/>
          </a:p>
        </p:txBody>
      </p:sp>
    </p:spTree>
    <p:extLst>
      <p:ext uri="{BB962C8B-B14F-4D97-AF65-F5344CB8AC3E}">
        <p14:creationId xmlns:p14="http://schemas.microsoft.com/office/powerpoint/2010/main" val="167249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t>
            </a:r>
            <a:r>
              <a:rPr lang="en-US" dirty="0" err="1" smtClean="0"/>
              <a:t>silde</a:t>
            </a:r>
            <a:r>
              <a:rPr lang="en-US" dirty="0" smtClean="0"/>
              <a:t> is for “Server-side </a:t>
            </a:r>
            <a:r>
              <a:rPr lang="is-IS" dirty="0" smtClean="0"/>
              <a:t>…..” </a:t>
            </a:r>
            <a:endParaRPr lang="en-US" dirty="0" smtClean="0"/>
          </a:p>
          <a:p>
            <a:endParaRPr lang="en-US" dirty="0" smtClean="0"/>
          </a:p>
          <a:p>
            <a:r>
              <a:rPr lang="en-US" dirty="0" err="1" smtClean="0"/>
              <a:t>Jupyter</a:t>
            </a:r>
            <a:r>
              <a:rPr lang="en-US" dirty="0" smtClean="0"/>
              <a:t> Notebook is cool feature that enable to run code on any</a:t>
            </a:r>
            <a:r>
              <a:rPr lang="en-US" baseline="0" dirty="0" smtClean="0"/>
              <a:t> web browser, and it even shows the graphical output in the browser. In other words, it is one of key tools that make server-side work available.  Implementing this to ESGF node would lead user to make exploratory analysis. Probably it should be easy to catch with showing demo.</a:t>
            </a:r>
          </a:p>
          <a:p>
            <a:endParaRPr lang="en-US" baseline="0" dirty="0" smtClean="0"/>
          </a:p>
          <a:p>
            <a:r>
              <a:rPr lang="en-US" baseline="0" dirty="0" smtClean="0"/>
              <a:t>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12</a:t>
            </a:fld>
            <a:endParaRPr lang="en-US"/>
          </a:p>
        </p:txBody>
      </p:sp>
    </p:spTree>
    <p:extLst>
      <p:ext uri="{BB962C8B-B14F-4D97-AF65-F5344CB8AC3E}">
        <p14:creationId xmlns:p14="http://schemas.microsoft.com/office/powerpoint/2010/main" val="235414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Last effort that I would like to emphasize</a:t>
            </a:r>
            <a:r>
              <a:rPr lang="en-US" baseline="0" dirty="0" smtClean="0"/>
              <a:t> is, we are working on to make our tools viral in the geoscience community, because we know this CDAT could advance analyses in diverse geoscience fields</a:t>
            </a:r>
            <a:r>
              <a:rPr lang="en-US" baseline="0" dirty="0" smtClean="0"/>
              <a:t>.</a:t>
            </a:r>
          </a:p>
          <a:p>
            <a:endParaRPr lang="en-US" baseline="0" dirty="0" smtClean="0"/>
          </a:p>
          <a:p>
            <a:r>
              <a:rPr lang="en-US" baseline="0" dirty="0" smtClean="0"/>
              <a:t>As </a:t>
            </a:r>
            <a:r>
              <a:rPr lang="en-US" baseline="0" dirty="0" smtClean="0"/>
              <a:t>first example, </a:t>
            </a:r>
            <a:r>
              <a:rPr lang="en-US" dirty="0" smtClean="0"/>
              <a:t>this plot shows </a:t>
            </a:r>
            <a:r>
              <a:rPr lang="en-US" baseline="0" dirty="0" smtClean="0"/>
              <a:t>CDAT application to </a:t>
            </a:r>
            <a:r>
              <a:rPr lang="en-US" baseline="0" dirty="0" smtClean="0"/>
              <a:t>hydrological </a:t>
            </a:r>
            <a:r>
              <a:rPr lang="en-US" baseline="0" dirty="0" smtClean="0"/>
              <a:t>domain. It </a:t>
            </a:r>
            <a:r>
              <a:rPr lang="en-US" baseline="0" dirty="0" smtClean="0"/>
              <a:t>number of upstream grid point for each river, which can be measure of how long the river is and how large its basin is. Combining this information with precipitation and runoff measures, you can discover how water cycle work.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13</a:t>
            </a:fld>
            <a:endParaRPr lang="en-US"/>
          </a:p>
        </p:txBody>
      </p:sp>
    </p:spTree>
    <p:extLst>
      <p:ext uri="{BB962C8B-B14F-4D97-AF65-F5344CB8AC3E}">
        <p14:creationId xmlns:p14="http://schemas.microsoft.com/office/powerpoint/2010/main" val="1443240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a:t>
            </a:r>
            <a:r>
              <a:rPr lang="en-US" baseline="0" dirty="0" smtClean="0"/>
              <a:t>example</a:t>
            </a:r>
            <a:r>
              <a:rPr lang="en-US" dirty="0" smtClean="0"/>
              <a:t> </a:t>
            </a:r>
            <a:r>
              <a:rPr lang="en-US" dirty="0" smtClean="0"/>
              <a:t>shows </a:t>
            </a:r>
            <a:r>
              <a:rPr lang="en-US" baseline="0" dirty="0" smtClean="0"/>
              <a:t>CDAT application to geo-biochemistry domain. It shows snapshot of chlorophyll concentration taken from satellite observation.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14</a:t>
            </a:fld>
            <a:endParaRPr lang="en-US"/>
          </a:p>
        </p:txBody>
      </p:sp>
    </p:spTree>
    <p:extLst>
      <p:ext uri="{BB962C8B-B14F-4D97-AF65-F5344CB8AC3E}">
        <p14:creationId xmlns:p14="http://schemas.microsoft.com/office/powerpoint/2010/main" val="13543001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plot is the example</a:t>
            </a:r>
            <a:r>
              <a:rPr lang="en-US" baseline="0" dirty="0" smtClean="0"/>
              <a:t> of CDAT application to astrophysics domain. It shows </a:t>
            </a:r>
            <a:r>
              <a:rPr lang="en-US" dirty="0" smtClean="0"/>
              <a:t>Infra</a:t>
            </a:r>
            <a:r>
              <a:rPr lang="en-US" baseline="0" dirty="0" smtClean="0"/>
              <a:t>-red radiation absorption by the Martian atmosphere, simulated by Mars model developed from UK and France. Background image was grepped from NASA JPL and GSFC’s Martian mission website.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15</a:t>
            </a:fld>
            <a:endParaRPr lang="en-US"/>
          </a:p>
        </p:txBody>
      </p:sp>
    </p:spTree>
    <p:extLst>
      <p:ext uri="{BB962C8B-B14F-4D97-AF65-F5344CB8AC3E}">
        <p14:creationId xmlns:p14="http://schemas.microsoft.com/office/powerpoint/2010/main" val="16141851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200" dirty="0" smtClean="0"/>
              <a:t>So here is my summary and future</a:t>
            </a:r>
            <a:r>
              <a:rPr lang="en-US" sz="1200" baseline="0" dirty="0" smtClean="0"/>
              <a:t> works.</a:t>
            </a:r>
            <a:endParaRPr lang="en-US" sz="1200"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16</a:t>
            </a:fld>
            <a:endParaRPr lang="en-US"/>
          </a:p>
        </p:txBody>
      </p:sp>
    </p:spTree>
    <p:extLst>
      <p:ext uri="{BB962C8B-B14F-4D97-AF65-F5344CB8AC3E}">
        <p14:creationId xmlns:p14="http://schemas.microsoft.com/office/powerpoint/2010/main" val="8255411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40958E-3B52-064F-8A28-C098ED29FE35}" type="slidenum">
              <a:rPr lang="en-US" smtClean="0"/>
              <a:t>17</a:t>
            </a:fld>
            <a:endParaRPr lang="en-US"/>
          </a:p>
        </p:txBody>
      </p:sp>
    </p:spTree>
    <p:extLst>
      <p:ext uri="{BB962C8B-B14F-4D97-AF65-F5344CB8AC3E}">
        <p14:creationId xmlns:p14="http://schemas.microsoft.com/office/powerpoint/2010/main" val="139782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slide, which </a:t>
            </a:r>
            <a:r>
              <a:rPr lang="en-US" dirty="0" smtClean="0"/>
              <a:t>I grabbed </a:t>
            </a:r>
            <a:r>
              <a:rPr lang="en-US" baseline="0" dirty="0" smtClean="0"/>
              <a:t>from Dean’s presentation, is showing ESGF software system and science integration. </a:t>
            </a:r>
          </a:p>
          <a:p>
            <a:endParaRPr lang="en-US" baseline="0" dirty="0" smtClean="0"/>
          </a:p>
          <a:p>
            <a:r>
              <a:rPr lang="en-US" baseline="0" dirty="0" smtClean="0"/>
              <a:t>My works are mostly related to the research side, specifically for those three parts:</a:t>
            </a:r>
          </a:p>
          <a:p>
            <a:pPr marL="228600" indent="-228600">
              <a:buAutoNum type="arabicPeriod"/>
            </a:pPr>
            <a:r>
              <a:rPr lang="en-US" baseline="0" dirty="0" smtClean="0"/>
              <a:t>Geoscience research integration</a:t>
            </a:r>
          </a:p>
          <a:p>
            <a:pPr marL="228600" indent="-228600">
              <a:buAutoNum type="arabicPeriod"/>
            </a:pPr>
            <a:r>
              <a:rPr lang="en-US" baseline="0" dirty="0" smtClean="0"/>
              <a:t>Visualization</a:t>
            </a:r>
          </a:p>
          <a:p>
            <a:pPr marL="228600" indent="-228600">
              <a:buAutoNum type="arabicPeriod"/>
            </a:pPr>
            <a:r>
              <a:rPr lang="en-US" baseline="0" dirty="0" smtClean="0"/>
              <a:t>And Exploratory analysis</a:t>
            </a:r>
          </a:p>
          <a:p>
            <a:endParaRPr lang="en-US" baseline="0"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2</a:t>
            </a:fld>
            <a:endParaRPr lang="en-US"/>
          </a:p>
        </p:txBody>
      </p:sp>
    </p:spTree>
    <p:extLst>
      <p:ext uri="{BB962C8B-B14F-4D97-AF65-F5344CB8AC3E}">
        <p14:creationId xmlns:p14="http://schemas.microsoft.com/office/powerpoint/2010/main" val="5553906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Specified purposes are</a:t>
            </a:r>
            <a:r>
              <a:rPr lang="is-IS" dirty="0" smtClean="0"/>
              <a:t>…</a:t>
            </a:r>
          </a:p>
          <a:p>
            <a:endParaRPr lang="is-IS"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3</a:t>
            </a:fld>
            <a:endParaRPr lang="en-US"/>
          </a:p>
        </p:txBody>
      </p:sp>
    </p:spTree>
    <p:extLst>
      <p:ext uri="{BB962C8B-B14F-4D97-AF65-F5344CB8AC3E}">
        <p14:creationId xmlns:p14="http://schemas.microsoft.com/office/powerpoint/2010/main" val="843399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of major datasets that is distributed through the ESGF node</a:t>
            </a:r>
            <a:r>
              <a:rPr lang="en-US" dirty="0" smtClean="0"/>
              <a:t> is output from CMIP, the</a:t>
            </a:r>
            <a:r>
              <a:rPr lang="en-US" baseline="0" dirty="0" smtClean="0"/>
              <a:t> Coupled Model </a:t>
            </a:r>
            <a:r>
              <a:rPr lang="en-US" baseline="0" dirty="0" err="1" smtClean="0"/>
              <a:t>Intercomparison</a:t>
            </a:r>
            <a:r>
              <a:rPr lang="en-US" baseline="0" dirty="0" smtClean="0"/>
              <a:t> Project. The project collects petabyte scale of climate simulation. </a:t>
            </a:r>
          </a:p>
          <a:p>
            <a:endParaRPr lang="en-US" baseline="0" dirty="0" smtClean="0"/>
          </a:p>
          <a:p>
            <a:r>
              <a:rPr lang="en-US" baseline="0" dirty="0" smtClean="0"/>
              <a:t>One of the main issues here is to measure the skill of individual models and to identify model uncertainty. There is spread of line which indicate uncertainty in the future climate prediction. To have better idea, research communities have developed various metrics for the model evaluation.</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4</a:t>
            </a:fld>
            <a:endParaRPr lang="en-US"/>
          </a:p>
        </p:txBody>
      </p:sp>
    </p:spTree>
    <p:extLst>
      <p:ext uri="{BB962C8B-B14F-4D97-AF65-F5344CB8AC3E}">
        <p14:creationId xmlns:p14="http://schemas.microsoft.com/office/powerpoint/2010/main" val="252330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 example,</a:t>
            </a:r>
            <a:r>
              <a:rPr lang="en-US" baseline="0" dirty="0" smtClean="0"/>
              <a:t> let’s say you want to measure skill for how model captures specific atmospheric phenomena, whatever it is.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This spatial map is from the observation, and you will derive same maps from individual climate models. And let’s say you want to check multiple phenomenon, in each season, and you want to check all ensemble members separately. Multiplying those factors, at the end, you will get more than 10 thousand images and statistics.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C340958E-3B52-064F-8A28-C098ED29FE35}" type="slidenum">
              <a:rPr lang="en-US" smtClean="0"/>
              <a:t>5</a:t>
            </a:fld>
            <a:endParaRPr lang="en-US"/>
          </a:p>
        </p:txBody>
      </p:sp>
    </p:spTree>
    <p:extLst>
      <p:ext uri="{BB962C8B-B14F-4D97-AF65-F5344CB8AC3E}">
        <p14:creationId xmlns:p14="http://schemas.microsoft.com/office/powerpoint/2010/main" val="1855586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By running through the metrics,</a:t>
            </a:r>
            <a:r>
              <a:rPr lang="en-US" baseline="0" dirty="0" smtClean="0"/>
              <a:t> you will get something like this plot, which is showing relative model performance for different aspects in one view.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Technically you can do this on your local machine, if you completely downloaded all the data that</a:t>
            </a:r>
            <a:r>
              <a:rPr lang="en-US" baseline="0" dirty="0" smtClean="0"/>
              <a:t> required. But you will realize that downloading all the model and build database structure in your local side are huge amount of works.  </a:t>
            </a:r>
          </a:p>
          <a:p>
            <a:endParaRPr lang="en-US" dirty="0" smtClean="0"/>
          </a:p>
          <a:p>
            <a:r>
              <a:rPr lang="en-US" baseline="0" dirty="0" smtClean="0"/>
              <a:t>We propose building this kind of comprehensive metrics from ESGF server-side. Combining with CDP that </a:t>
            </a:r>
            <a:r>
              <a:rPr lang="en-US" baseline="0" dirty="0" err="1" smtClean="0"/>
              <a:t>Zeashawn</a:t>
            </a:r>
            <a:r>
              <a:rPr lang="en-US" baseline="0" dirty="0" smtClean="0"/>
              <a:t> presented, this will allow users to upload their own metrics, and run it on the cloud of ESGF. You don’t need to download individual model output, you don’t need to build your own database structure, nor you don’t need to maintain your local storage system. </a:t>
            </a:r>
          </a:p>
          <a:p>
            <a:endParaRPr lang="en-US" baseline="0" dirty="0" smtClean="0"/>
          </a:p>
          <a:p>
            <a:r>
              <a:rPr lang="en-US" baseline="0" dirty="0" smtClean="0"/>
              <a:t>This functionality will accelerate </a:t>
            </a:r>
            <a:r>
              <a:rPr lang="is-IS" baseline="0" dirty="0" smtClean="0"/>
              <a:t>application of metrics to entire model data archived in the ESGF nodes, which would open doors for </a:t>
            </a:r>
            <a:r>
              <a:rPr lang="en-US" baseline="0" dirty="0" smtClean="0"/>
              <a:t>very active model evaluations in various aspects. That must lead community to have better climate model in the future. </a:t>
            </a:r>
          </a:p>
        </p:txBody>
      </p:sp>
      <p:sp>
        <p:nvSpPr>
          <p:cNvPr id="4" name="Slide Number Placeholder 3"/>
          <p:cNvSpPr>
            <a:spLocks noGrp="1"/>
          </p:cNvSpPr>
          <p:nvPr>
            <p:ph type="sldNum" sz="quarter" idx="10"/>
          </p:nvPr>
        </p:nvSpPr>
        <p:spPr/>
        <p:txBody>
          <a:bodyPr/>
          <a:lstStyle/>
          <a:p>
            <a:fld id="{C340958E-3B52-064F-8A28-C098ED29FE35}" type="slidenum">
              <a:rPr lang="en-US" smtClean="0"/>
              <a:t>6</a:t>
            </a:fld>
            <a:endParaRPr lang="en-US"/>
          </a:p>
        </p:txBody>
      </p:sp>
    </p:spTree>
    <p:extLst>
      <p:ext uri="{BB962C8B-B14F-4D97-AF65-F5344CB8AC3E}">
        <p14:creationId xmlns:p14="http://schemas.microsoft.com/office/powerpoint/2010/main" val="912389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Plot from the previous slides summarize 3K statistics in one plot</a:t>
            </a:r>
            <a:r>
              <a:rPr lang="is-IS" baseline="0" dirty="0" smtClean="0"/>
              <a:t> by comapring observation to individual models. </a:t>
            </a:r>
          </a:p>
          <a:p>
            <a:pPr marL="0" marR="0" indent="0" algn="l" defTabSz="914400" rtl="0" eaLnBrk="1" fontAlgn="auto" latinLnBrk="0" hangingPunct="1">
              <a:lnSpc>
                <a:spcPct val="100000"/>
              </a:lnSpc>
              <a:spcBef>
                <a:spcPts val="0"/>
              </a:spcBef>
              <a:spcAft>
                <a:spcPts val="0"/>
              </a:spcAft>
              <a:buClrTx/>
              <a:buSzTx/>
              <a:buFontTx/>
              <a:buNone/>
              <a:tabLst/>
              <a:defRPr/>
            </a:pPr>
            <a:endParaRPr lang="is-I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Another statistics that community has been interested is comparing not only observation to model, but also comparing individual model to model, to see how models have connectivity to others.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plot I am showing here is completely new type of plot in the geoscience field.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It identifies dependency between models, bright connection indicate they are highly correlated.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It is originally designed for bio-medical applications to identify connectivity between genes or cells.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great advantage of this plot is that it summarizes more than 30 thousand statistics in one view.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In the prototype plot they are highly dominated by different ensemble members of same model, so let me simplify this by showing one simulation per one model. It is interesting to see that some models are dependent to others, and I guess that is because they are sharing some of model components, which could be atmospheric model, ocean model, land surface model, or physical parameterizations.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Having this plot from server-side calculation would certainly accelerate advances in model genealogy researches, which is one of recently growing new fields in the climate science.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endParaRPr lang="en-US" dirty="0" smtClean="0"/>
          </a:p>
          <a:p>
            <a:endParaRPr lang="en-US" dirty="0" smtClean="0"/>
          </a:p>
          <a:p>
            <a:endParaRPr lang="en-US" dirty="0" smtClean="0"/>
          </a:p>
          <a:p>
            <a:r>
              <a:rPr lang="en-US" dirty="0" smtClean="0"/>
              <a:t>I am propose advancing visualization</a:t>
            </a:r>
            <a:r>
              <a:rPr lang="en-US" baseline="0" dirty="0" smtClean="0"/>
              <a:t> for performance appraisal  </a:t>
            </a:r>
            <a:r>
              <a:rPr lang="is-IS" baseline="0" dirty="0" smtClean="0"/>
              <a:t>…..</a:t>
            </a:r>
          </a:p>
          <a:p>
            <a:r>
              <a:rPr lang="en-US" dirty="0" smtClean="0"/>
              <a:t>Circular plot</a:t>
            </a:r>
            <a:r>
              <a:rPr lang="is-IS" dirty="0" smtClean="0"/>
              <a:t>…</a:t>
            </a:r>
          </a:p>
          <a:p>
            <a:endParaRPr lang="is-IS" dirty="0" smtClean="0"/>
          </a:p>
          <a:p>
            <a:endParaRPr lang="is-I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baseline="0" dirty="0" smtClean="0"/>
          </a:p>
          <a:p>
            <a:r>
              <a:rPr lang="en-US" baseline="0" dirty="0" smtClean="0"/>
              <a:t>It ends up with more than 50K images and statistics, which means they cannot be summarized by conventional plots that has been used. </a:t>
            </a:r>
          </a:p>
          <a:p>
            <a:endParaRPr lang="is-IS" dirty="0" smtClean="0"/>
          </a:p>
          <a:p>
            <a:endParaRPr lang="is-IS" dirty="0" smtClean="0"/>
          </a:p>
          <a:p>
            <a:endParaRPr lang="is-IS" dirty="0" smtClean="0"/>
          </a:p>
          <a:p>
            <a:r>
              <a:rPr lang="is-IS" dirty="0" smtClean="0"/>
              <a:t>Prototype.....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7</a:t>
            </a:fld>
            <a:endParaRPr lang="en-US"/>
          </a:p>
        </p:txBody>
      </p:sp>
    </p:spTree>
    <p:extLst>
      <p:ext uri="{BB962C8B-B14F-4D97-AF65-F5344CB8AC3E}">
        <p14:creationId xmlns:p14="http://schemas.microsoft.com/office/powerpoint/2010/main" val="2106648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other </a:t>
            </a:r>
            <a:r>
              <a:rPr lang="en-US" dirty="0" smtClean="0"/>
              <a:t>major effort </a:t>
            </a:r>
            <a:r>
              <a:rPr lang="en-US" dirty="0"/>
              <a:t>is helping community to have advanced </a:t>
            </a:r>
            <a:r>
              <a:rPr lang="en-US" baseline="0" dirty="0" smtClean="0"/>
              <a:t>analysis tool. Here we are building examples for frequently conducted scientific analysis using CDAT.</a:t>
            </a:r>
          </a:p>
          <a:p>
            <a:endParaRPr lang="en-US" baseline="0" dirty="0" smtClean="0"/>
          </a:p>
          <a:p>
            <a:r>
              <a:rPr lang="en-US" baseline="0" dirty="0" smtClean="0"/>
              <a:t>CDAT is </a:t>
            </a:r>
            <a:r>
              <a:rPr lang="is-IS" baseline="0" dirty="0" smtClean="0"/>
              <a:t>….</a:t>
            </a:r>
          </a:p>
          <a:p>
            <a:endParaRPr lang="is-IS" baseline="0" dirty="0" smtClean="0"/>
          </a:p>
          <a:p>
            <a:r>
              <a:rPr lang="is-IS" baseline="0" dirty="0" smtClean="0"/>
              <a:t>We propose to provide “A foundation of ....”</a:t>
            </a:r>
          </a:p>
          <a:p>
            <a:endParaRPr lang="is-IS" baseline="0" dirty="0" smtClean="0"/>
          </a:p>
          <a:p>
            <a:r>
              <a:rPr lang="is-IS" baseline="0" smtClean="0"/>
              <a:t>We </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8</a:t>
            </a:fld>
            <a:endParaRPr lang="en-US"/>
          </a:p>
        </p:txBody>
      </p:sp>
    </p:spTree>
    <p:extLst>
      <p:ext uri="{BB962C8B-B14F-4D97-AF65-F5344CB8AC3E}">
        <p14:creationId xmlns:p14="http://schemas.microsoft.com/office/powerpoint/2010/main" val="409132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There are some analyses that very frequently repeated from research communities, such as: </a:t>
            </a:r>
            <a:r>
              <a:rPr lang="is-IS" baseline="0" dirty="0" smtClean="0"/>
              <a:t>…..</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a:t>
            </a:r>
            <a:r>
              <a:rPr lang="en-US" baseline="0" dirty="0" smtClean="0"/>
              <a:t>s an effort of helping the community, I have built scientific visualization examples for those analyses and they have been displayed on the UVCDAT website.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Users can click interested plot than the website provides description and Python code for creating that plot. </a:t>
            </a:r>
          </a:p>
          <a:p>
            <a:endParaRPr lang="en-US" baseline="0" dirty="0" smtClean="0"/>
          </a:p>
          <a:p>
            <a:r>
              <a:rPr lang="en-US" baseline="0" dirty="0" smtClean="0"/>
              <a:t>We will be adding more examples as further work.</a:t>
            </a:r>
            <a:endParaRPr lang="en-US" dirty="0"/>
          </a:p>
        </p:txBody>
      </p:sp>
      <p:sp>
        <p:nvSpPr>
          <p:cNvPr id="4" name="Slide Number Placeholder 3"/>
          <p:cNvSpPr>
            <a:spLocks noGrp="1"/>
          </p:cNvSpPr>
          <p:nvPr>
            <p:ph type="sldNum" sz="quarter" idx="10"/>
          </p:nvPr>
        </p:nvSpPr>
        <p:spPr/>
        <p:txBody>
          <a:bodyPr/>
          <a:lstStyle/>
          <a:p>
            <a:fld id="{C340958E-3B52-064F-8A28-C098ED29FE35}" type="slidenum">
              <a:rPr lang="en-US" smtClean="0"/>
              <a:t>9</a:t>
            </a:fld>
            <a:endParaRPr lang="en-US"/>
          </a:p>
        </p:txBody>
      </p:sp>
    </p:spTree>
    <p:extLst>
      <p:ext uri="{BB962C8B-B14F-4D97-AF65-F5344CB8AC3E}">
        <p14:creationId xmlns:p14="http://schemas.microsoft.com/office/powerpoint/2010/main" val="2083834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f"/><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D3D93A5-C5E0-9141-9981-89804EB6410A}" type="datetime1">
              <a:rPr lang="en-US" smtClean="0"/>
              <a:t>6/8/17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5359" t="27008" r="14231" b="37094"/>
          <a:stretch/>
        </p:blipFill>
        <p:spPr>
          <a:xfrm>
            <a:off x="67790" y="5833015"/>
            <a:ext cx="2523009" cy="96473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06E211-3039-2743-A347-CAB2083E7714}" type="datetime1">
              <a:rPr lang="en-US" smtClean="0"/>
              <a:t>6/8/17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D0271F-C8D3-6A40-B97F-179D264DC7DB}" type="datetime1">
              <a:rPr lang="en-US" smtClean="0"/>
              <a:t>6/8/17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86669FB-F3B9-CD4D-BB4E-B7DA124D76D4}" type="datetime1">
              <a:rPr lang="en-US" smtClean="0"/>
              <a:t>6/8/17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B14D8C-073E-A04F-98F6-081ED32768D2}" type="datetime1">
              <a:rPr lang="en-US" smtClean="0"/>
              <a:t>6/8/17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CFE6314-992A-984D-9542-0B568B28668B}" type="datetime1">
              <a:rPr lang="en-US" smtClean="0"/>
              <a:t>6/8/17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998008-1941-EE48-8F4E-0C3CFE0CF7EC}" type="datetime1">
              <a:rPr lang="en-US" smtClean="0"/>
              <a:t>6/8/17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DB89F65-BE36-F44F-A52A-0474E365A2EC}" type="datetime1">
              <a:rPr lang="en-US" smtClean="0"/>
              <a:t>6/8/17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55EA37D-75F0-904D-90C2-7D575B0ED75B}" type="datetime1">
              <a:rPr lang="en-US" smtClean="0"/>
              <a:t>6/8/17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0_end page">
    <p:bg>
      <p:bgPr>
        <a:solidFill>
          <a:srgbClr val="0F4F97"/>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l="-8353" t="9911" r="-112" b="13799"/>
          <a:stretch/>
        </p:blipFill>
        <p:spPr>
          <a:xfrm>
            <a:off x="-1032096" y="0"/>
            <a:ext cx="13224095" cy="6858000"/>
          </a:xfrm>
          <a:prstGeom prst="rect">
            <a:avLst/>
          </a:prstGeom>
        </p:spPr>
      </p:pic>
      <p:grpSp>
        <p:nvGrpSpPr>
          <p:cNvPr id="19" name="Group 18"/>
          <p:cNvGrpSpPr/>
          <p:nvPr userDrawn="1"/>
        </p:nvGrpSpPr>
        <p:grpSpPr>
          <a:xfrm>
            <a:off x="150812" y="0"/>
            <a:ext cx="2436813" cy="6858001"/>
            <a:chOff x="1320800" y="0"/>
            <a:chExt cx="2436813" cy="6858001"/>
          </a:xfrm>
        </p:grpSpPr>
        <p:sp>
          <p:nvSpPr>
            <p:cNvPr id="20"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26" name="Picture 25" descr="LLNL_Logo_WHT-LRG.png"/>
          <p:cNvPicPr>
            <a:picLocks noChangeAspect="1"/>
          </p:cNvPicPr>
          <p:nvPr userDrawn="1"/>
        </p:nvPicPr>
        <p:blipFill>
          <a:blip r:embed="rId3"/>
          <a:stretch>
            <a:fillRect/>
          </a:stretch>
        </p:blipFill>
        <p:spPr>
          <a:xfrm>
            <a:off x="3456328" y="5430706"/>
            <a:ext cx="4803331" cy="817009"/>
          </a:xfrm>
          <a:prstGeom prst="rect">
            <a:avLst/>
          </a:prstGeom>
        </p:spPr>
      </p:pic>
    </p:spTree>
    <p:extLst>
      <p:ext uri="{BB962C8B-B14F-4D97-AF65-F5344CB8AC3E}">
        <p14:creationId xmlns:p14="http://schemas.microsoft.com/office/powerpoint/2010/main" val="214305411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8803AD4-7BE0-2A4B-A456-423568D68AB6}" type="datetime1">
              <a:rPr lang="en-US" smtClean="0"/>
              <a:t>6/8/17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C29CE41-E4A6-3D43-8FAD-7B7261F969AE}" type="datetime1">
              <a:rPr lang="en-US" smtClean="0"/>
              <a:t>6/8/17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36FA1F1-AE51-DE40-9EB5-AE897729E6C3}" type="datetime1">
              <a:rPr lang="en-US" smtClean="0"/>
              <a:t>6/8/17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DA71108-56B8-F442-8686-51EE18D55D4B}" type="datetime1">
              <a:rPr lang="en-US" smtClean="0"/>
              <a:t>6/8/17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9A3740C-7B78-014B-80C8-CCC89C09DBB9}" type="datetime1">
              <a:rPr lang="en-US" smtClean="0"/>
              <a:t>6/8/17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4768F0-D015-7C48-8C4C-2ABC74EADC18}" type="datetime1">
              <a:rPr lang="en-US" smtClean="0"/>
              <a:t>6/8/17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7C6346-88A2-9642-AA08-56C1B3CE8FF0}" type="datetime1">
              <a:rPr lang="en-US" smtClean="0"/>
              <a:t>6/8/17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D3282E-C1A8-0847-B3F3-D210FFF1EE23}" type="datetime1">
              <a:rPr lang="en-US" smtClean="0"/>
              <a:t>6/8/17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9723A6B-E9E6-954D-AF4C-F06EE1347F7D}" type="datetime1">
              <a:rPr lang="en-US" smtClean="0"/>
              <a:t>6/8/17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pic>
        <p:nvPicPr>
          <p:cNvPr id="14" name="Picture 13"/>
          <p:cNvPicPr>
            <a:picLocks noChangeAspect="1"/>
          </p:cNvPicPr>
          <p:nvPr userDrawn="1"/>
        </p:nvPicPr>
        <p:blipFill rotWithShape="1">
          <a:blip r:embed="rId20">
            <a:extLst>
              <a:ext uri="{28A0092B-C50C-407E-A947-70E740481C1C}">
                <a14:useLocalDpi xmlns:a14="http://schemas.microsoft.com/office/drawing/2010/main" val="0"/>
              </a:ext>
            </a:extLst>
          </a:blip>
          <a:srcRect l="15359" t="27008" r="14231" b="37094"/>
          <a:stretch/>
        </p:blipFill>
        <p:spPr>
          <a:xfrm>
            <a:off x="27704" y="6447230"/>
            <a:ext cx="1074266" cy="410770"/>
          </a:xfrm>
          <a:prstGeom prst="rect">
            <a:avLst/>
          </a:prstGeom>
        </p:spPr>
      </p:pic>
      <p:sp>
        <p:nvSpPr>
          <p:cNvPr id="15" name="Slide Number Placeholder 5"/>
          <p:cNvSpPr txBox="1">
            <a:spLocks/>
          </p:cNvSpPr>
          <p:nvPr userDrawn="1"/>
        </p:nvSpPr>
        <p:spPr>
          <a:xfrm>
            <a:off x="11590107" y="6447230"/>
            <a:ext cx="551167"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 id="2147483668" r:id="rId18"/>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image" Target="../media/image41.png"/><Relationship Id="rId6" Type="http://schemas.openxmlformats.org/officeDocument/2006/relationships/image" Target="../media/image42.png"/><Relationship Id="rId7" Type="http://schemas.openxmlformats.org/officeDocument/2006/relationships/image" Target="../media/image43.png"/><Relationship Id="rId8" Type="http://schemas.openxmlformats.org/officeDocument/2006/relationships/image" Target="../media/image44.png"/><Relationship Id="rId9" Type="http://schemas.openxmlformats.org/officeDocument/2006/relationships/image" Target="../media/image45.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46.tiff"/><Relationship Id="rId4" Type="http://schemas.openxmlformats.org/officeDocument/2006/relationships/hyperlink" Target="https://uvcdat.llnl.gov/examples/eof_analysis_sst.html" TargetMode="Externa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47.png"/><Relationship Id="rId4" Type="http://schemas.openxmlformats.org/officeDocument/2006/relationships/image" Target="../media/image48.png"/><Relationship Id="rId5" Type="http://schemas.openxmlformats.org/officeDocument/2006/relationships/image" Target="../media/image37.jpg"/><Relationship Id="rId6" Type="http://schemas.openxmlformats.org/officeDocument/2006/relationships/image" Target="../media/image49.tif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0.png"/></Relationships>
</file>

<file path=ppt/slides/_rels/slide14.xml.rels><?xml version="1.0" encoding="UTF-8" standalone="yes"?>
<Relationships xmlns="http://schemas.openxmlformats.org/package/2006/relationships"><Relationship Id="rId3" Type="http://schemas.openxmlformats.org/officeDocument/2006/relationships/image" Target="../media/image51.png"/><Relationship Id="rId4" Type="http://schemas.openxmlformats.org/officeDocument/2006/relationships/image" Target="../media/image52.png"/><Relationship Id="rId5" Type="http://schemas.openxmlformats.org/officeDocument/2006/relationships/image" Target="../media/image53.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9" Type="http://schemas.openxmlformats.org/officeDocument/2006/relationships/image" Target="../media/image6.png"/><Relationship Id="rId20" Type="http://schemas.openxmlformats.org/officeDocument/2006/relationships/image" Target="../media/image16.png"/><Relationship Id="rId21" Type="http://schemas.openxmlformats.org/officeDocument/2006/relationships/image" Target="../media/image17.tiff"/><Relationship Id="rId22" Type="http://schemas.openxmlformats.org/officeDocument/2006/relationships/image" Target="../media/image18.tiff"/><Relationship Id="rId23" Type="http://schemas.openxmlformats.org/officeDocument/2006/relationships/image" Target="../media/image19.png"/><Relationship Id="rId24" Type="http://schemas.openxmlformats.org/officeDocument/2006/relationships/image" Target="../media/image20.png"/><Relationship Id="rId25" Type="http://schemas.openxmlformats.org/officeDocument/2006/relationships/image" Target="../media/image21.png"/><Relationship Id="rId26" Type="http://schemas.openxmlformats.org/officeDocument/2006/relationships/image" Target="../media/image22.png"/><Relationship Id="rId27" Type="http://schemas.microsoft.com/office/2007/relationships/hdphoto" Target="../media/hdphoto1.wdp"/><Relationship Id="rId28" Type="http://schemas.openxmlformats.org/officeDocument/2006/relationships/comments" Target="../comments/comment1.xml"/><Relationship Id="rId10" Type="http://schemas.openxmlformats.org/officeDocument/2006/relationships/image" Target="../media/image7.png"/><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10.png"/><Relationship Id="rId14" Type="http://schemas.openxmlformats.org/officeDocument/2006/relationships/image" Target="../media/image11.tiff"/><Relationship Id="rId15" Type="http://schemas.openxmlformats.org/officeDocument/2006/relationships/image" Target="../media/image12.png"/><Relationship Id="rId16" Type="http://schemas.openxmlformats.org/officeDocument/2006/relationships/image" Target="../media/image2.png"/><Relationship Id="rId17" Type="http://schemas.openxmlformats.org/officeDocument/2006/relationships/image" Target="../media/image13.emf"/><Relationship Id="rId18" Type="http://schemas.openxmlformats.org/officeDocument/2006/relationships/image" Target="../media/image14.png"/><Relationship Id="rId19"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3.tiff"/></Relationships>
</file>

<file path=ppt/slides/_rels/slide4.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33.tiff"/><Relationship Id="rId4" Type="http://schemas.openxmlformats.org/officeDocument/2006/relationships/image" Target="../media/image34.tiff"/><Relationship Id="rId5" Type="http://schemas.openxmlformats.org/officeDocument/2006/relationships/image" Target="../media/image35.tiff"/><Relationship Id="rId6" Type="http://schemas.openxmlformats.org/officeDocument/2006/relationships/image" Target="../media/image36.tiff"/><Relationship Id="rId7" Type="http://schemas.openxmlformats.org/officeDocument/2006/relationships/image" Target="../media/image37.jp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hyperlink" Target="https://uvcdat.llnl.gov/gallery.html" TargetMode="External"/><Relationship Id="rId5" Type="http://schemas.openxmlformats.org/officeDocument/2006/relationships/image" Target="../media/image37.jp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57323" y="1194331"/>
            <a:ext cx="10045699" cy="2181998"/>
          </a:xfrm>
          <a:effectLst/>
        </p:spPr>
        <p:txBody>
          <a:bodyPr>
            <a:normAutofit fontScale="90000"/>
          </a:bodyPr>
          <a:lstStyle/>
          <a:p>
            <a:r>
              <a:rPr lang="en-US" sz="5400" b="1" dirty="0" smtClean="0">
                <a:solidFill>
                  <a:srgbClr val="8F0856"/>
                </a:solidFill>
              </a:rPr>
              <a:t>ESGF Scientific Contributions  </a:t>
            </a:r>
            <a:br>
              <a:rPr lang="en-US" sz="5400" b="1" dirty="0" smtClean="0">
                <a:solidFill>
                  <a:srgbClr val="8F0856"/>
                </a:solidFill>
              </a:rPr>
            </a:br>
            <a:r>
              <a:rPr lang="en-US" sz="5400" b="1" dirty="0" smtClean="0">
                <a:solidFill>
                  <a:srgbClr val="8F0856"/>
                </a:solidFill>
              </a:rPr>
              <a:t>to Geoscience Research Communities</a:t>
            </a:r>
            <a:endParaRPr lang="en-US" sz="5400" b="1" dirty="0">
              <a:solidFill>
                <a:srgbClr val="8F0856"/>
              </a:solidFill>
            </a:endParaRPr>
          </a:p>
        </p:txBody>
      </p:sp>
      <p:sp>
        <p:nvSpPr>
          <p:cNvPr id="3" name="Subtitle 2"/>
          <p:cNvSpPr>
            <a:spLocks noGrp="1"/>
          </p:cNvSpPr>
          <p:nvPr>
            <p:ph type="subTitle" idx="1"/>
          </p:nvPr>
        </p:nvSpPr>
        <p:spPr>
          <a:xfrm>
            <a:off x="4515377" y="3996266"/>
            <a:ext cx="6987645" cy="2415043"/>
          </a:xfrm>
        </p:spPr>
        <p:txBody>
          <a:bodyPr>
            <a:normAutofit/>
          </a:bodyPr>
          <a:lstStyle/>
          <a:p>
            <a:r>
              <a:rPr lang="en-US" b="1" dirty="0" smtClean="0"/>
              <a:t>Ji-Woo Lee, Ph.D.</a:t>
            </a:r>
          </a:p>
          <a:p>
            <a:r>
              <a:rPr lang="en-US" dirty="0" smtClean="0"/>
              <a:t>Lawrence Livermore National Laboratory</a:t>
            </a:r>
          </a:p>
          <a:p>
            <a:endParaRPr lang="en-US" dirty="0"/>
          </a:p>
          <a:p>
            <a:r>
              <a:rPr lang="en-US" dirty="0"/>
              <a:t>2017 Triennial Project Review, Potomac, MD</a:t>
            </a:r>
          </a:p>
          <a:p>
            <a:r>
              <a:rPr lang="en-US" dirty="0"/>
              <a:t>June 8 – 9, 2017</a:t>
            </a:r>
          </a:p>
          <a:p>
            <a:endParaRPr lang="en-US" dirty="0"/>
          </a:p>
        </p:txBody>
      </p:sp>
      <p:sp>
        <p:nvSpPr>
          <p:cNvPr id="4" name="Text Box 52"/>
          <p:cNvSpPr txBox="1">
            <a:spLocks noChangeArrowheads="1"/>
          </p:cNvSpPr>
          <p:nvPr/>
        </p:nvSpPr>
        <p:spPr bwMode="auto">
          <a:xfrm>
            <a:off x="4515377" y="6627168"/>
            <a:ext cx="7676624"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spcBef>
                <a:spcPct val="50000"/>
              </a:spcBef>
            </a:pPr>
            <a:r>
              <a:rPr lang="en-US" altLang="en-US" sz="900" b="1" dirty="0">
                <a:solidFill>
                  <a:srgbClr val="376092"/>
                </a:solidFill>
                <a:latin typeface="Calibri" charset="0"/>
              </a:rPr>
              <a:t>This work performed under the auspices of the U.S. Department of Energy by Lawrence Livermore National Laboratory under Contract </a:t>
            </a:r>
            <a:r>
              <a:rPr lang="en-US" altLang="en-US" sz="900" b="1" dirty="0" smtClean="0">
                <a:solidFill>
                  <a:srgbClr val="376092"/>
                </a:solidFill>
                <a:latin typeface="Calibri" charset="0"/>
              </a:rPr>
              <a:t>DE-AC52-07NA27344</a:t>
            </a:r>
            <a:endParaRPr lang="en-US" altLang="en-US" sz="900" b="1" dirty="0">
              <a:solidFill>
                <a:srgbClr val="376092"/>
              </a:solidFill>
              <a:latin typeface="Calibri" charset="0"/>
            </a:endParaRPr>
          </a:p>
        </p:txBody>
      </p:sp>
      <p:graphicFrame>
        <p:nvGraphicFramePr>
          <p:cNvPr id="5" name="Table 4"/>
          <p:cNvGraphicFramePr>
            <a:graphicFrameLocks noGrp="1"/>
          </p:cNvGraphicFramePr>
          <p:nvPr>
            <p:extLst>
              <p:ext uri="{D42A27DB-BD31-4B8C-83A1-F6EECF244321}">
                <p14:modId xmlns:p14="http://schemas.microsoft.com/office/powerpoint/2010/main" val="773161983"/>
              </p:ext>
            </p:extLst>
          </p:nvPr>
        </p:nvGraphicFramePr>
        <p:xfrm>
          <a:off x="221674" y="196809"/>
          <a:ext cx="2938086" cy="5551712"/>
        </p:xfrm>
        <a:graphic>
          <a:graphicData uri="http://schemas.openxmlformats.org/drawingml/2006/table">
            <a:tbl>
              <a:tblPr firstRow="1" bandRow="1">
                <a:tableStyleId>{6E25E649-3F16-4E02-A733-19D2CDBF48F0}</a:tableStyleId>
              </a:tblPr>
              <a:tblGrid>
                <a:gridCol w="273255">
                  <a:extLst>
                    <a:ext uri="{9D8B030D-6E8A-4147-A177-3AD203B41FA5}">
                      <a16:colId xmlns="" xmlns:a16="http://schemas.microsoft.com/office/drawing/2014/main" val="4094529835"/>
                    </a:ext>
                  </a:extLst>
                </a:gridCol>
                <a:gridCol w="308635">
                  <a:extLst>
                    <a:ext uri="{9D8B030D-6E8A-4147-A177-3AD203B41FA5}">
                      <a16:colId xmlns="" xmlns:a16="http://schemas.microsoft.com/office/drawing/2014/main" val="3537846017"/>
                    </a:ext>
                  </a:extLst>
                </a:gridCol>
                <a:gridCol w="2122152">
                  <a:extLst>
                    <a:ext uri="{9D8B030D-6E8A-4147-A177-3AD203B41FA5}">
                      <a16:colId xmlns="" xmlns:a16="http://schemas.microsoft.com/office/drawing/2014/main" val="2941850290"/>
                    </a:ext>
                  </a:extLst>
                </a:gridCol>
                <a:gridCol w="234044">
                  <a:extLst>
                    <a:ext uri="{9D8B030D-6E8A-4147-A177-3AD203B41FA5}">
                      <a16:colId xmlns="" xmlns:a16="http://schemas.microsoft.com/office/drawing/2014/main" val="3236593955"/>
                    </a:ext>
                  </a:extLst>
                </a:gridCol>
              </a:tblGrid>
              <a:tr h="269079">
                <a:tc gridSpan="2">
                  <a:txBody>
                    <a:bodyPr/>
                    <a:lstStyle/>
                    <a:p>
                      <a:pPr marL="0" marR="0" algn="ctr">
                        <a:spcBef>
                          <a:spcPts val="0"/>
                        </a:spcBef>
                        <a:spcAft>
                          <a:spcPts val="0"/>
                        </a:spcAft>
                      </a:pPr>
                      <a:r>
                        <a:rPr lang="en-US" sz="1200" dirty="0">
                          <a:effectLst/>
                        </a:rPr>
                        <a:t>Task</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2886" marR="32886" marT="0" marB="0" anchor="ctr">
                    <a:lnL>
                      <a:noFill/>
                    </a:lnL>
                    <a:lnR>
                      <a:noFill/>
                    </a:lnR>
                    <a:lnT w="635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hMerge="1">
                  <a:txBody>
                    <a:bodyPr/>
                    <a:lstStyle/>
                    <a:p>
                      <a:endParaRPr lang="en-US"/>
                    </a:p>
                  </a:txBody>
                  <a:tcPr/>
                </a:tc>
                <a:tc gridSpan="2">
                  <a:txBody>
                    <a:bodyPr/>
                    <a:lstStyle/>
                    <a:p>
                      <a:pPr marL="0" marR="0" algn="l">
                        <a:spcBef>
                          <a:spcPts val="0"/>
                        </a:spcBef>
                        <a:spcAft>
                          <a:spcPts val="0"/>
                        </a:spcAft>
                      </a:pPr>
                      <a:r>
                        <a:rPr lang="en-US" sz="1200" dirty="0">
                          <a:effectLst/>
                        </a:rPr>
                        <a:t>R&amp;D Area</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2886" marR="32886" marT="0" marB="0" anchor="ctr">
                    <a:lnL>
                      <a:noFill/>
                    </a:lnL>
                    <a:lnR>
                      <a:noFill/>
                    </a:lnR>
                    <a:lnT w="635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hMerge="1">
                  <a:txBody>
                    <a:bodyPr/>
                    <a:lstStyle/>
                    <a:p>
                      <a:pPr marL="0" marR="0" algn="l">
                        <a:spcBef>
                          <a:spcPts val="0"/>
                        </a:spcBef>
                        <a:spcAft>
                          <a:spcPts val="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2886" marR="32886" marT="0" marB="0" anchor="ctr">
                    <a:lnL>
                      <a:noFill/>
                    </a:lnL>
                    <a:lnR>
                      <a:noFill/>
                    </a:lnR>
                    <a:lnT w="635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schemeClr>
                    </a:solidFill>
                  </a:tcPr>
                </a:tc>
                <a:extLst>
                  <a:ext uri="{0D108BD9-81ED-4DB2-BD59-A6C34878D82A}">
                    <a16:rowId xmlns="" xmlns:a16="http://schemas.microsoft.com/office/drawing/2014/main" val="2845007178"/>
                  </a:ext>
                </a:extLst>
              </a:tr>
              <a:tr h="147084">
                <a:tc gridSpan="2">
                  <a:txBody>
                    <a:bodyPr/>
                    <a:lstStyle/>
                    <a:p>
                      <a:pPr marL="0" marR="0" algn="ctr">
                        <a:spcBef>
                          <a:spcPts val="0"/>
                        </a:spcBef>
                        <a:spcAft>
                          <a:spcPts val="0"/>
                        </a:spcAft>
                      </a:pPr>
                      <a:r>
                        <a:rPr lang="en-US" sz="1200" dirty="0">
                          <a:effectLst/>
                        </a:rPr>
                        <a:t>1.1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Data Management</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837134001"/>
                  </a:ext>
                </a:extLst>
              </a:tr>
              <a:tr h="215527">
                <a:tc gridSpan="2">
                  <a:txBody>
                    <a:bodyPr/>
                    <a:lstStyle/>
                    <a:p>
                      <a:pPr marL="0" marR="0" algn="ctr">
                        <a:spcBef>
                          <a:spcPts val="0"/>
                        </a:spcBef>
                        <a:spcAft>
                          <a:spcPts val="0"/>
                        </a:spcAft>
                      </a:pPr>
                      <a:r>
                        <a:rPr lang="en-US" sz="1200" dirty="0">
                          <a:effectLst/>
                        </a:rPr>
                        <a:t>1.2</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User Interface and Search</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3944074419"/>
                  </a:ext>
                </a:extLst>
              </a:tr>
              <a:tr h="182880">
                <a:tc gridSpan="2">
                  <a:txBody>
                    <a:bodyPr/>
                    <a:lstStyle/>
                    <a:p>
                      <a:pPr marL="0" marR="0" algn="ctr">
                        <a:spcBef>
                          <a:spcPts val="0"/>
                        </a:spcBef>
                        <a:spcAft>
                          <a:spcPts val="0"/>
                        </a:spcAft>
                      </a:pPr>
                      <a:r>
                        <a:rPr lang="en-US" sz="1200" dirty="0">
                          <a:effectLst/>
                        </a:rPr>
                        <a:t>1.3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Hardware &amp; Network</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1355056994"/>
                  </a:ext>
                </a:extLst>
              </a:tr>
              <a:tr h="147084">
                <a:tc gridSpan="2">
                  <a:txBody>
                    <a:bodyPr/>
                    <a:lstStyle/>
                    <a:p>
                      <a:pPr marL="0" marR="0" algn="ctr">
                        <a:spcBef>
                          <a:spcPts val="0"/>
                        </a:spcBef>
                        <a:spcAft>
                          <a:spcPts val="0"/>
                        </a:spcAft>
                      </a:pPr>
                      <a:r>
                        <a:rPr lang="en-US" sz="1200">
                          <a:effectLst/>
                        </a:rPr>
                        <a:t>1.4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Data Transfer</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864763846"/>
                  </a:ext>
                </a:extLst>
              </a:tr>
              <a:tr h="196308">
                <a:tc gridSpan="2">
                  <a:txBody>
                    <a:bodyPr/>
                    <a:lstStyle/>
                    <a:p>
                      <a:pPr marL="0" marR="0" algn="ctr">
                        <a:spcBef>
                          <a:spcPts val="0"/>
                        </a:spcBef>
                        <a:spcAft>
                          <a:spcPts val="0"/>
                        </a:spcAft>
                      </a:pPr>
                      <a:r>
                        <a:rPr lang="en-US" sz="1200">
                          <a:effectLst/>
                        </a:rPr>
                        <a:t>1.5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Installation (Containerized)</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3898299037"/>
                  </a:ext>
                </a:extLst>
              </a:tr>
              <a:tr h="203200">
                <a:tc gridSpan="2">
                  <a:txBody>
                    <a:bodyPr/>
                    <a:lstStyle/>
                    <a:p>
                      <a:pPr marL="0" marR="0" algn="ctr">
                        <a:spcBef>
                          <a:spcPts val="0"/>
                        </a:spcBef>
                        <a:spcAft>
                          <a:spcPts val="0"/>
                        </a:spcAft>
                      </a:pPr>
                      <a:r>
                        <a:rPr lang="en-US" sz="1200">
                          <a:effectLst/>
                        </a:rPr>
                        <a:t>1.6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Authentication &amp; Authorization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097942482"/>
                  </a:ext>
                </a:extLst>
              </a:tr>
              <a:tr h="147084">
                <a:tc gridSpan="2">
                  <a:txBody>
                    <a:bodyPr/>
                    <a:lstStyle/>
                    <a:p>
                      <a:pPr marL="0" marR="0" algn="ctr">
                        <a:spcBef>
                          <a:spcPts val="0"/>
                        </a:spcBef>
                        <a:spcAft>
                          <a:spcPts val="0"/>
                        </a:spcAft>
                      </a:pPr>
                      <a:r>
                        <a:rPr lang="en-US" sz="1200">
                          <a:effectLst/>
                        </a:rPr>
                        <a:t>1.7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Federation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1661158377"/>
                  </a:ext>
                </a:extLst>
              </a:tr>
              <a:tr h="184514">
                <a:tc gridSpan="2">
                  <a:txBody>
                    <a:bodyPr/>
                    <a:lstStyle/>
                    <a:p>
                      <a:pPr marL="0" marR="0" algn="ctr">
                        <a:spcBef>
                          <a:spcPts val="0"/>
                        </a:spcBef>
                        <a:spcAft>
                          <a:spcPts val="0"/>
                        </a:spcAft>
                      </a:pPr>
                      <a:r>
                        <a:rPr lang="en-US" sz="1200">
                          <a:effectLst/>
                        </a:rPr>
                        <a:t>1.8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Quality Control &amp; Assurance</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886033466"/>
                  </a:ext>
                </a:extLst>
              </a:tr>
              <a:tr h="147084">
                <a:tc gridSpan="2">
                  <a:txBody>
                    <a:bodyPr/>
                    <a:lstStyle/>
                    <a:p>
                      <a:pPr marL="0" marR="0" algn="ctr">
                        <a:spcBef>
                          <a:spcPts val="0"/>
                        </a:spcBef>
                        <a:spcAft>
                          <a:spcPts val="0"/>
                        </a:spcAft>
                      </a:pPr>
                      <a:r>
                        <a:rPr lang="en-US" sz="1200">
                          <a:effectLst/>
                        </a:rPr>
                        <a:t>1.9</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Replication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80967730"/>
                  </a:ext>
                </a:extLst>
              </a:tr>
              <a:tr h="147084">
                <a:tc gridSpan="2">
                  <a:txBody>
                    <a:bodyPr/>
                    <a:lstStyle/>
                    <a:p>
                      <a:pPr marL="0" marR="0" algn="ctr">
                        <a:spcBef>
                          <a:spcPts val="0"/>
                        </a:spcBef>
                        <a:spcAft>
                          <a:spcPts val="0"/>
                        </a:spcAft>
                      </a:pPr>
                      <a:r>
                        <a:rPr lang="en-US" sz="1200">
                          <a:effectLst/>
                        </a:rPr>
                        <a:t>1.10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Distributed Search</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1706525320"/>
                  </a:ext>
                </a:extLst>
              </a:tr>
              <a:tr h="147084">
                <a:tc gridSpan="2">
                  <a:txBody>
                    <a:bodyPr/>
                    <a:lstStyle/>
                    <a:p>
                      <a:pPr marL="0" marR="0" algn="ctr">
                        <a:spcBef>
                          <a:spcPts val="0"/>
                        </a:spcBef>
                        <a:spcAft>
                          <a:spcPts val="0"/>
                        </a:spcAft>
                      </a:pPr>
                      <a:r>
                        <a:rPr lang="en-US" sz="1200">
                          <a:effectLst/>
                        </a:rPr>
                        <a:t>1.11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Metrics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 xmlns:a16="http://schemas.microsoft.com/office/drawing/2014/main" val="2291576173"/>
                  </a:ext>
                </a:extLst>
              </a:tr>
              <a:tr h="147084">
                <a:tc gridSpan="2">
                  <a:txBody>
                    <a:bodyPr/>
                    <a:lstStyle/>
                    <a:p>
                      <a:pPr marL="0" marR="0" algn="ctr">
                        <a:spcBef>
                          <a:spcPts val="0"/>
                        </a:spcBef>
                        <a:spcAft>
                          <a:spcPts val="0"/>
                        </a:spcAft>
                      </a:pPr>
                      <a:r>
                        <a:rPr lang="en-US" sz="1200">
                          <a:effectLst/>
                        </a:rPr>
                        <a:t>1.12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User Notification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3832388987"/>
                  </a:ext>
                </a:extLst>
              </a:tr>
              <a:tr h="192684">
                <a:tc gridSpan="2">
                  <a:txBody>
                    <a:bodyPr/>
                    <a:lstStyle/>
                    <a:p>
                      <a:pPr marL="0" marR="0" algn="ctr">
                        <a:spcBef>
                          <a:spcPts val="0"/>
                        </a:spcBef>
                        <a:spcAft>
                          <a:spcPts val="0"/>
                        </a:spcAft>
                      </a:pPr>
                      <a:r>
                        <a:rPr lang="en-US" sz="1200">
                          <a:effectLst/>
                        </a:rPr>
                        <a:t>1.13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Long-tail Publication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1206591972"/>
                  </a:ext>
                </a:extLst>
              </a:tr>
              <a:tr h="162560">
                <a:tc gridSpan="2">
                  <a:txBody>
                    <a:bodyPr/>
                    <a:lstStyle/>
                    <a:p>
                      <a:pPr marL="0" marR="0" algn="ctr">
                        <a:spcBef>
                          <a:spcPts val="0"/>
                        </a:spcBef>
                        <a:spcAft>
                          <a:spcPts val="0"/>
                        </a:spcAft>
                      </a:pPr>
                      <a:r>
                        <a:rPr lang="en-US" sz="1200" dirty="0">
                          <a:effectLst/>
                        </a:rPr>
                        <a:t>1.14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hMerge="1">
                  <a:txBody>
                    <a:bodyPr/>
                    <a:lstStyle/>
                    <a:p>
                      <a:endParaRPr lang="en-US"/>
                    </a:p>
                  </a:txBody>
                  <a:tcPr/>
                </a:tc>
                <a:tc>
                  <a:txBody>
                    <a:bodyPr/>
                    <a:lstStyle/>
                    <a:p>
                      <a:pPr marL="0" marR="0" algn="l">
                        <a:spcBef>
                          <a:spcPts val="0"/>
                        </a:spcBef>
                        <a:spcAft>
                          <a:spcPts val="0"/>
                        </a:spcAft>
                      </a:pPr>
                      <a:r>
                        <a:rPr lang="en-US" sz="1200" dirty="0">
                          <a:effectLst/>
                        </a:rPr>
                        <a:t>Distributed Computation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1066253454"/>
                  </a:ext>
                </a:extLst>
              </a:tr>
              <a:tr h="147084">
                <a:tc gridSpan="2">
                  <a:txBody>
                    <a:bodyPr/>
                    <a:lstStyle/>
                    <a:p>
                      <a:pPr marL="0" marR="0" algn="ctr">
                        <a:spcBef>
                          <a:spcPts val="0"/>
                        </a:spcBef>
                        <a:spcAft>
                          <a:spcPts val="0"/>
                        </a:spcAft>
                      </a:pPr>
                      <a:r>
                        <a:rPr lang="en-US" sz="1200" dirty="0">
                          <a:effectLst/>
                        </a:rPr>
                        <a:t>1.15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0"/>
                        </a:spcBef>
                        <a:spcAft>
                          <a:spcPts val="0"/>
                        </a:spcAft>
                      </a:pPr>
                      <a:r>
                        <a:rPr lang="en-US" sz="1200" dirty="0">
                          <a:effectLst/>
                        </a:rPr>
                        <a:t>Data Citation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4164405793"/>
                  </a:ext>
                </a:extLst>
              </a:tr>
              <a:tr h="175988">
                <a:tc gridSpan="2">
                  <a:txBody>
                    <a:bodyPr/>
                    <a:lstStyle/>
                    <a:p>
                      <a:pPr marL="0" marR="0" algn="ctr">
                        <a:spcBef>
                          <a:spcPts val="100"/>
                        </a:spcBef>
                        <a:spcAft>
                          <a:spcPts val="100"/>
                        </a:spcAft>
                      </a:pPr>
                      <a:r>
                        <a:rPr lang="en-US" sz="1200" dirty="0">
                          <a:effectLst/>
                        </a:rPr>
                        <a:t>2.1</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19050" cap="flat" cmpd="sng" algn="ctr">
                      <a:solidFill>
                        <a:schemeClr val="bg1">
                          <a:lumMod val="50000"/>
                        </a:schemeClr>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hMerge="1">
                  <a:txBody>
                    <a:bodyPr/>
                    <a:lstStyle/>
                    <a:p>
                      <a:endParaRPr lang="en-US"/>
                    </a:p>
                  </a:txBody>
                  <a:tcPr/>
                </a:tc>
                <a:tc>
                  <a:txBody>
                    <a:bodyPr/>
                    <a:lstStyle/>
                    <a:p>
                      <a:pPr marL="0" marR="0" algn="l">
                        <a:spcBef>
                          <a:spcPts val="100"/>
                        </a:spcBef>
                        <a:spcAft>
                          <a:spcPts val="100"/>
                        </a:spcAft>
                      </a:pPr>
                      <a:r>
                        <a:rPr lang="en-US" sz="1200" dirty="0">
                          <a:effectLst/>
                        </a:rPr>
                        <a:t>Provenance Capture</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19050" cap="flat" cmpd="sng" algn="ctr">
                      <a:solidFill>
                        <a:schemeClr val="bg1">
                          <a:lumMod val="50000"/>
                        </a:schemeClr>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19050" cap="flat" cmpd="sng" algn="ctr">
                      <a:solidFill>
                        <a:schemeClr val="bg1">
                          <a:lumMod val="50000"/>
                        </a:schemeClr>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4072766819"/>
                  </a:ext>
                </a:extLst>
              </a:tr>
              <a:tr h="147084">
                <a:tc gridSpan="2">
                  <a:txBody>
                    <a:bodyPr/>
                    <a:lstStyle/>
                    <a:p>
                      <a:pPr marL="0" marR="0" algn="ctr">
                        <a:spcBef>
                          <a:spcPts val="100"/>
                        </a:spcBef>
                        <a:spcAft>
                          <a:spcPts val="100"/>
                        </a:spcAft>
                      </a:pPr>
                      <a:r>
                        <a:rPr lang="en-US" sz="1200">
                          <a:effectLst/>
                        </a:rPr>
                        <a:t>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Workflow</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 xmlns:a16="http://schemas.microsoft.com/office/drawing/2014/main" val="78930218"/>
                  </a:ext>
                </a:extLst>
              </a:tr>
              <a:tr h="209736">
                <a:tc gridSpan="2">
                  <a:txBody>
                    <a:bodyPr/>
                    <a:lstStyle/>
                    <a:p>
                      <a:pPr marL="0" marR="0" algn="ctr">
                        <a:spcBef>
                          <a:spcPts val="100"/>
                        </a:spcBef>
                        <a:spcAft>
                          <a:spcPts val="100"/>
                        </a:spcAft>
                      </a:pPr>
                      <a:r>
                        <a:rPr lang="en-US" sz="1200">
                          <a:effectLst/>
                        </a:rPr>
                        <a:t>2.3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Dynamic Resources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2171878957"/>
                  </a:ext>
                </a:extLst>
              </a:tr>
              <a:tr h="147084">
                <a:tc gridSpan="2">
                  <a:txBody>
                    <a:bodyPr/>
                    <a:lstStyle/>
                    <a:p>
                      <a:pPr marL="0" marR="0" algn="ctr">
                        <a:spcBef>
                          <a:spcPts val="100"/>
                        </a:spcBef>
                        <a:spcAft>
                          <a:spcPts val="100"/>
                        </a:spcAft>
                      </a:pPr>
                      <a:r>
                        <a:rPr lang="en-US" sz="1200" dirty="0">
                          <a:effectLst/>
                        </a:rPr>
                        <a:t>2.4</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hMerge="1">
                  <a:txBody>
                    <a:bodyPr/>
                    <a:lstStyle/>
                    <a:p>
                      <a:endParaRPr lang="en-US"/>
                    </a:p>
                  </a:txBody>
                  <a:tcPr/>
                </a:tc>
                <a:tc>
                  <a:txBody>
                    <a:bodyPr/>
                    <a:lstStyle/>
                    <a:p>
                      <a:pPr marL="0" marR="0" algn="l">
                        <a:spcBef>
                          <a:spcPts val="100"/>
                        </a:spcBef>
                        <a:spcAft>
                          <a:spcPts val="100"/>
                        </a:spcAft>
                      </a:pPr>
                      <a:r>
                        <a:rPr lang="en-US" sz="1200" dirty="0">
                          <a:effectLst/>
                        </a:rPr>
                        <a:t>In situ Analysis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1197707956"/>
                  </a:ext>
                </a:extLst>
              </a:tr>
              <a:tr h="147084">
                <a:tc gridSpan="2">
                  <a:txBody>
                    <a:bodyPr/>
                    <a:lstStyle/>
                    <a:p>
                      <a:pPr marL="0" marR="0" algn="ctr">
                        <a:spcBef>
                          <a:spcPts val="100"/>
                        </a:spcBef>
                        <a:spcAft>
                          <a:spcPts val="100"/>
                        </a:spcAft>
                      </a:pPr>
                      <a:r>
                        <a:rPr lang="en-US" sz="1200" dirty="0">
                          <a:effectLst/>
                        </a:rPr>
                        <a:t>2.5</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endParaRPr lang="en-US"/>
                    </a:p>
                  </a:txBody>
                  <a:tcPr/>
                </a:tc>
                <a:tc>
                  <a:txBody>
                    <a:bodyPr/>
                    <a:lstStyle/>
                    <a:p>
                      <a:pPr marL="0" marR="0" algn="l">
                        <a:spcBef>
                          <a:spcPts val="100"/>
                        </a:spcBef>
                        <a:spcAft>
                          <a:spcPts val="100"/>
                        </a:spcAft>
                      </a:pPr>
                      <a:r>
                        <a:rPr lang="en-US" sz="1200" dirty="0">
                          <a:effectLst/>
                        </a:rPr>
                        <a:t>Machine Learning</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3101986888"/>
                  </a:ext>
                </a:extLst>
              </a:tr>
              <a:tr h="147084">
                <a:tc gridSpan="2">
                  <a:txBody>
                    <a:bodyPr/>
                    <a:lstStyle/>
                    <a:p>
                      <a:pPr marL="0" marR="0" algn="ctr">
                        <a:spcBef>
                          <a:spcPts val="100"/>
                        </a:spcBef>
                        <a:spcAft>
                          <a:spcPts val="100"/>
                        </a:spcAft>
                      </a:pPr>
                      <a:r>
                        <a:rPr lang="en-US" sz="1200">
                          <a:effectLst/>
                        </a:rPr>
                        <a:t>2.6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hMerge="1">
                  <a:txBody>
                    <a:bodyPr/>
                    <a:lstStyle/>
                    <a:p>
                      <a:endParaRPr lang="en-US"/>
                    </a:p>
                  </a:txBody>
                  <a:tcPr/>
                </a:tc>
                <a:tc>
                  <a:txBody>
                    <a:bodyPr/>
                    <a:lstStyle/>
                    <a:p>
                      <a:pPr marL="0" marR="0" algn="l">
                        <a:spcBef>
                          <a:spcPts val="100"/>
                        </a:spcBef>
                        <a:spcAft>
                          <a:spcPts val="100"/>
                        </a:spcAft>
                      </a:pPr>
                      <a:r>
                        <a:rPr lang="en-US" sz="1200" dirty="0">
                          <a:effectLst/>
                        </a:rPr>
                        <a:t>UQ</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2234931023"/>
                  </a:ext>
                </a:extLst>
              </a:tr>
              <a:tr h="147084">
                <a:tc gridSpan="2">
                  <a:txBody>
                    <a:bodyPr/>
                    <a:lstStyle/>
                    <a:p>
                      <a:pPr marL="0" marR="0" algn="ctr">
                        <a:spcBef>
                          <a:spcPts val="100"/>
                        </a:spcBef>
                        <a:spcAft>
                          <a:spcPts val="100"/>
                        </a:spcAft>
                      </a:pPr>
                      <a:r>
                        <a:rPr lang="en-US" sz="1200">
                          <a:effectLst/>
                        </a:rPr>
                        <a:t>2.7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100"/>
                        </a:spcAft>
                      </a:pPr>
                      <a:r>
                        <a:rPr lang="en-US" sz="1200" dirty="0">
                          <a:effectLst/>
                        </a:rPr>
                        <a:t>Analytical Modeling</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1046339322"/>
                  </a:ext>
                </a:extLst>
              </a:tr>
              <a:tr h="147084">
                <a:tc gridSpan="2">
                  <a:txBody>
                    <a:bodyPr/>
                    <a:lstStyle/>
                    <a:p>
                      <a:pPr marL="0" marR="0" algn="ctr">
                        <a:spcBef>
                          <a:spcPts val="100"/>
                        </a:spcBef>
                        <a:spcAft>
                          <a:spcPts val="100"/>
                        </a:spcAft>
                      </a:pPr>
                      <a:r>
                        <a:rPr lang="en-US" sz="1200">
                          <a:effectLst/>
                        </a:rPr>
                        <a:t>2.8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a:txBody>
                    <a:bodyPr/>
                    <a:lstStyle/>
                    <a:p>
                      <a:pPr marL="0" marR="0" algn="l">
                        <a:spcBef>
                          <a:spcPts val="100"/>
                        </a:spcBef>
                        <a:spcAft>
                          <a:spcPts val="0"/>
                        </a:spcAft>
                      </a:pPr>
                      <a:r>
                        <a:rPr lang="en-US" sz="1200" dirty="0">
                          <a:effectLst/>
                        </a:rPr>
                        <a:t>Mobile Apps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100"/>
                        </a:spcBef>
                        <a:spcAft>
                          <a:spcPts val="100"/>
                        </a:spcAft>
                      </a:pPr>
                      <a:r>
                        <a:rPr lang="en-US" sz="1200" dirty="0">
                          <a:effectLst/>
                        </a:rPr>
                        <a:t> </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w="3175"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 xmlns:a16="http://schemas.microsoft.com/office/drawing/2014/main" val="503005057"/>
                  </a:ext>
                </a:extLst>
              </a:tr>
              <a:tr h="147084">
                <a:tc gridSpan="4">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T w="6350" cap="flat" cmpd="sng" algn="ctr">
                      <a:solidFill>
                        <a:schemeClr val="tx1"/>
                      </a:solidFill>
                      <a:prstDash val="solid"/>
                      <a:round/>
                      <a:headEnd type="none" w="med" len="med"/>
                      <a:tailEnd type="none" w="med" len="med"/>
                    </a:lnT>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2150295991"/>
                  </a:ext>
                </a:extLst>
              </a:tr>
              <a:tr h="147084">
                <a:tc gridSpan="4">
                  <a:txBody>
                    <a:bodyPr/>
                    <a:lstStyle/>
                    <a:p>
                      <a:pPr marL="0" marR="0" lvl="0" indent="0" algn="l" defTabSz="914400" rtl="0" eaLnBrk="1" fontAlgn="auto" latinLnBrk="0" hangingPunct="1">
                        <a:lnSpc>
                          <a:spcPct val="100000"/>
                        </a:lnSpc>
                        <a:spcBef>
                          <a:spcPts val="100"/>
                        </a:spcBef>
                        <a:spcAft>
                          <a:spcPts val="100"/>
                        </a:spcAft>
                        <a:buClrTx/>
                        <a:buSzTx/>
                        <a:buFontTx/>
                        <a:buNone/>
                        <a:tabLst/>
                        <a:defRPr/>
                      </a:pPr>
                      <a:r>
                        <a:rPr lang="en-US" sz="1000" dirty="0">
                          <a:effectLst/>
                        </a:rPr>
                        <a:t>Current capability status:</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solidFill>
                      <a:schemeClr val="bg1">
                        <a:lumMod val="8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4040973922"/>
                  </a:ext>
                </a:extLst>
              </a:tr>
              <a:tr h="147084">
                <a:tc>
                  <a:txBody>
                    <a:bodyPr/>
                    <a:lstStyle/>
                    <a:p>
                      <a:pPr marL="0" marR="0" algn="l">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solidFill>
                      <a:schemeClr val="accent1">
                        <a:lumMod val="75000"/>
                      </a:schemeClr>
                    </a:solidFill>
                  </a:tcPr>
                </a:tc>
                <a:tc gridSpan="3">
                  <a:txBody>
                    <a:bodyPr/>
                    <a:lstStyle/>
                    <a:p>
                      <a:pPr marL="0" marR="0" algn="l">
                        <a:spcBef>
                          <a:spcPts val="100"/>
                        </a:spcBef>
                        <a:spcAft>
                          <a:spcPts val="100"/>
                        </a:spcAft>
                      </a:pPr>
                      <a:r>
                        <a:rPr lang="en-US" sz="1000" dirty="0">
                          <a:effectLst/>
                        </a:rPr>
                        <a:t>Usable</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solidFill>
                      <a:schemeClr val="bg1">
                        <a:lumMod val="85000"/>
                      </a:schemeClr>
                    </a:solidFill>
                  </a:tcPr>
                </a:tc>
                <a:tc hMerge="1">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tc>
                <a:tc hMerge="1">
                  <a:txBody>
                    <a:bodyPr/>
                    <a:lstStyle/>
                    <a:p>
                      <a:endParaRPr lang="en-US"/>
                    </a:p>
                  </a:txBody>
                  <a:tcPr/>
                </a:tc>
                <a:extLst>
                  <a:ext uri="{0D108BD9-81ED-4DB2-BD59-A6C34878D82A}">
                    <a16:rowId xmlns="" xmlns:a16="http://schemas.microsoft.com/office/drawing/2014/main" val="3887399386"/>
                  </a:ext>
                </a:extLst>
              </a:tr>
              <a:tr h="147084">
                <a:tc>
                  <a:txBody>
                    <a:bodyPr/>
                    <a:lstStyle/>
                    <a:p>
                      <a:pPr marL="0" marR="0" algn="l">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B>
                      <a:noFill/>
                    </a:lnB>
                    <a:solidFill>
                      <a:schemeClr val="accent1">
                        <a:lumMod val="40000"/>
                        <a:lumOff val="60000"/>
                      </a:schemeClr>
                    </a:solidFill>
                  </a:tcPr>
                </a:tc>
                <a:tc gridSpan="3">
                  <a:txBody>
                    <a:bodyPr/>
                    <a:lstStyle/>
                    <a:p>
                      <a:pPr marL="0" marR="0" algn="l">
                        <a:spcBef>
                          <a:spcPts val="100"/>
                        </a:spcBef>
                        <a:spcAft>
                          <a:spcPts val="100"/>
                        </a:spcAft>
                      </a:pPr>
                      <a:r>
                        <a:rPr lang="en-US" sz="1000" dirty="0">
                          <a:effectLst/>
                        </a:rPr>
                        <a:t>Prototype</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B>
                      <a:noFill/>
                    </a:lnB>
                    <a:solidFill>
                      <a:schemeClr val="bg1">
                        <a:lumMod val="85000"/>
                      </a:schemeClr>
                    </a:solidFill>
                  </a:tcPr>
                </a:tc>
                <a:tc hMerge="1">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tc>
                <a:tc hMerge="1">
                  <a:txBody>
                    <a:bodyPr/>
                    <a:lstStyle/>
                    <a:p>
                      <a:endParaRPr lang="en-US"/>
                    </a:p>
                  </a:txBody>
                  <a:tcPr/>
                </a:tc>
                <a:extLst>
                  <a:ext uri="{0D108BD9-81ED-4DB2-BD59-A6C34878D82A}">
                    <a16:rowId xmlns="" xmlns:a16="http://schemas.microsoft.com/office/drawing/2014/main" val="33281168"/>
                  </a:ext>
                </a:extLst>
              </a:tr>
              <a:tr h="147084">
                <a:tc>
                  <a:txBody>
                    <a:bodyPr/>
                    <a:lstStyle/>
                    <a:p>
                      <a:pPr marL="0" marR="0" algn="l">
                        <a:spcBef>
                          <a:spcPts val="0"/>
                        </a:spcBef>
                        <a:spcAft>
                          <a:spcPts val="0"/>
                        </a:spcAft>
                      </a:pPr>
                      <a:r>
                        <a:rPr lang="en-US" sz="1000" dirty="0">
                          <a:effectLst/>
                        </a:rPr>
                        <a:t> </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a:noFill/>
                    </a:lnL>
                    <a:lnR>
                      <a:noFill/>
                    </a:lnR>
                    <a:lnT>
                      <a:noFill/>
                    </a:lnT>
                    <a:lnB w="25400" cmpd="sng">
                      <a:noFill/>
                    </a:lnB>
                    <a:lnTlToBr w="12700" cmpd="sng">
                      <a:noFill/>
                      <a:prstDash val="solid"/>
                    </a:lnTlToBr>
                    <a:lnBlToTr w="12700" cmpd="sng">
                      <a:noFill/>
                      <a:prstDash val="solid"/>
                    </a:lnBlToTr>
                    <a:solidFill>
                      <a:schemeClr val="accent1">
                        <a:lumMod val="20000"/>
                        <a:lumOff val="80000"/>
                      </a:schemeClr>
                    </a:solidFill>
                  </a:tcPr>
                </a:tc>
                <a:tc gridSpan="3">
                  <a:txBody>
                    <a:bodyPr/>
                    <a:lstStyle/>
                    <a:p>
                      <a:pPr marL="0" marR="0" algn="l">
                        <a:spcBef>
                          <a:spcPts val="100"/>
                        </a:spcBef>
                        <a:spcAft>
                          <a:spcPts val="100"/>
                        </a:spcAft>
                      </a:pPr>
                      <a:r>
                        <a:rPr lang="en-US" sz="1000" dirty="0">
                          <a:effectLst/>
                        </a:rPr>
                        <a:t>Research activity</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lnL>
                      <a:noFill/>
                    </a:lnL>
                    <a:lnR>
                      <a:noFill/>
                    </a:lnR>
                    <a:lnT>
                      <a:noFill/>
                    </a:lnT>
                    <a:lnB w="25400" cmpd="sng">
                      <a:noFill/>
                    </a:lnB>
                    <a:lnTlToBr w="12700" cmpd="sng">
                      <a:noFill/>
                      <a:prstDash val="solid"/>
                    </a:lnTlToBr>
                    <a:lnBlToTr w="12700" cmpd="sng">
                      <a:noFill/>
                      <a:prstDash val="solid"/>
                    </a:lnBlToTr>
                    <a:solidFill>
                      <a:schemeClr val="bg1">
                        <a:lumMod val="85000"/>
                      </a:schemeClr>
                    </a:solidFill>
                  </a:tcPr>
                </a:tc>
                <a:tc hMerge="1">
                  <a:txBody>
                    <a:bodyPr/>
                    <a:lstStyle/>
                    <a:p>
                      <a:pPr marL="0" marR="0" algn="l">
                        <a:spcBef>
                          <a:spcPts val="100"/>
                        </a:spcBef>
                        <a:spcAft>
                          <a:spcPts val="100"/>
                        </a:spcAft>
                      </a:pP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5018" marR="17661" marT="4263" marB="4263"/>
                </a:tc>
                <a:tc hMerge="1">
                  <a:txBody>
                    <a:bodyPr/>
                    <a:lstStyle/>
                    <a:p>
                      <a:endParaRPr lang="en-US"/>
                    </a:p>
                  </a:txBody>
                  <a:tcPr/>
                </a:tc>
                <a:extLst>
                  <a:ext uri="{0D108BD9-81ED-4DB2-BD59-A6C34878D82A}">
                    <a16:rowId xmlns="" xmlns:a16="http://schemas.microsoft.com/office/drawing/2014/main" val="3386676698"/>
                  </a:ext>
                </a:extLst>
              </a:tr>
            </a:tbl>
          </a:graphicData>
        </a:graphic>
      </p:graphicFrame>
      <p:sp>
        <p:nvSpPr>
          <p:cNvPr id="6" name="Rectangle 5"/>
          <p:cNvSpPr/>
          <p:nvPr/>
        </p:nvSpPr>
        <p:spPr>
          <a:xfrm>
            <a:off x="11141712" y="81393"/>
            <a:ext cx="1050288" cy="230832"/>
          </a:xfrm>
          <a:prstGeom prst="rect">
            <a:avLst/>
          </a:prstGeom>
        </p:spPr>
        <p:txBody>
          <a:bodyPr wrap="none">
            <a:spAutoFit/>
          </a:bodyPr>
          <a:lstStyle/>
          <a:p>
            <a:r>
              <a:rPr lang="en-US" sz="900" b="1" dirty="0">
                <a:solidFill>
                  <a:srgbClr val="376092"/>
                </a:solidFill>
                <a:latin typeface="Calibri" charset="0"/>
                <a:ea typeface="Calibri" charset="0"/>
                <a:cs typeface="Calibri" charset="0"/>
              </a:rPr>
              <a:t>LLNL-PRES-732381</a:t>
            </a:r>
          </a:p>
        </p:txBody>
      </p:sp>
    </p:spTree>
    <p:extLst>
      <p:ext uri="{BB962C8B-B14F-4D97-AF65-F5344CB8AC3E}">
        <p14:creationId xmlns:p14="http://schemas.microsoft.com/office/powerpoint/2010/main" val="1620349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407160"/>
            <a:ext cx="8117840" cy="405892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1407160"/>
            <a:ext cx="8117840" cy="405892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4800" y="1407160"/>
            <a:ext cx="8107680" cy="4053840"/>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4800" y="1402080"/>
            <a:ext cx="8117840" cy="4058920"/>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4800" y="1407160"/>
            <a:ext cx="8107680" cy="4053840"/>
          </a:xfrm>
          <a:prstGeom prst="rect">
            <a:avLst/>
          </a:prstGeom>
        </p:spPr>
      </p:pic>
      <p:pic>
        <p:nvPicPr>
          <p:cNvPr id="6" name="Picture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4800" y="1407160"/>
            <a:ext cx="8107680" cy="4053840"/>
          </a:xfrm>
          <a:prstGeom prst="rect">
            <a:avLst/>
          </a:prstGeom>
        </p:spPr>
      </p:pic>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665887" y="1407160"/>
            <a:ext cx="3141936" cy="5113512"/>
          </a:xfrm>
          <a:prstGeom prst="rect">
            <a:avLst/>
          </a:prstGeom>
        </p:spPr>
      </p:pic>
      <p:sp>
        <p:nvSpPr>
          <p:cNvPr id="13" name="TextBox 12"/>
          <p:cNvSpPr txBox="1"/>
          <p:nvPr/>
        </p:nvSpPr>
        <p:spPr>
          <a:xfrm>
            <a:off x="3001984" y="5749400"/>
            <a:ext cx="5537200" cy="646331"/>
          </a:xfrm>
          <a:prstGeom prst="rect">
            <a:avLst/>
          </a:prstGeom>
          <a:noFill/>
        </p:spPr>
        <p:txBody>
          <a:bodyPr wrap="square" rtlCol="0">
            <a:spAutoFit/>
          </a:bodyPr>
          <a:lstStyle/>
          <a:p>
            <a:r>
              <a:rPr lang="en-US" dirty="0" smtClean="0"/>
              <a:t>Users can have self-describing Python source code </a:t>
            </a:r>
            <a:br>
              <a:rPr lang="en-US" dirty="0" smtClean="0"/>
            </a:br>
            <a:r>
              <a:rPr lang="en-US" dirty="0" smtClean="0"/>
              <a:t>and easily apply it to their analysis</a:t>
            </a:r>
            <a:endParaRPr lang="en-US" dirty="0"/>
          </a:p>
        </p:txBody>
      </p:sp>
      <p:sp>
        <p:nvSpPr>
          <p:cNvPr id="15" name="Title 1"/>
          <p:cNvSpPr>
            <a:spLocks noGrp="1"/>
          </p:cNvSpPr>
          <p:nvPr>
            <p:ph type="title"/>
          </p:nvPr>
        </p:nvSpPr>
        <p:spPr>
          <a:xfrm>
            <a:off x="1484312" y="220131"/>
            <a:ext cx="10018713" cy="1185333"/>
          </a:xfrm>
          <a:effectLst/>
        </p:spPr>
        <p:txBody>
          <a:bodyPr>
            <a:normAutofit/>
          </a:bodyPr>
          <a:lstStyle/>
          <a:p>
            <a:r>
              <a:rPr lang="en-US" b="1" dirty="0" smtClean="0">
                <a:solidFill>
                  <a:srgbClr val="8F0856"/>
                </a:solidFill>
              </a:rPr>
              <a:t>Scientific analysis examples (3)</a:t>
            </a:r>
            <a:endParaRPr lang="en-US" b="1" dirty="0">
              <a:solidFill>
                <a:srgbClr val="8F0856"/>
              </a:solidFill>
            </a:endParaRPr>
          </a:p>
        </p:txBody>
      </p:sp>
    </p:spTree>
    <p:extLst>
      <p:ext uri="{BB962C8B-B14F-4D97-AF65-F5344CB8AC3E}">
        <p14:creationId xmlns:p14="http://schemas.microsoft.com/office/powerpoint/2010/main" val="689219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484312" y="220131"/>
            <a:ext cx="10018713" cy="1185333"/>
          </a:xfrm>
          <a:effectLst/>
        </p:spPr>
        <p:txBody>
          <a:bodyPr>
            <a:normAutofit/>
          </a:bodyPr>
          <a:lstStyle/>
          <a:p>
            <a:r>
              <a:rPr lang="en-US" b="1" dirty="0" smtClean="0">
                <a:solidFill>
                  <a:srgbClr val="8F0856"/>
                </a:solidFill>
              </a:rPr>
              <a:t>Scientific analysis examples (4)</a:t>
            </a:r>
            <a:endParaRPr lang="en-US" b="1" dirty="0">
              <a:solidFill>
                <a:srgbClr val="8F0856"/>
              </a:solidFill>
            </a:endParaRPr>
          </a:p>
        </p:txBody>
      </p:sp>
      <p:pic>
        <p:nvPicPr>
          <p:cNvPr id="4" name="Picture 3"/>
          <p:cNvPicPr>
            <a:picLocks noChangeAspect="1"/>
          </p:cNvPicPr>
          <p:nvPr/>
        </p:nvPicPr>
        <p:blipFill>
          <a:blip r:embed="rId3"/>
          <a:stretch>
            <a:fillRect/>
          </a:stretch>
        </p:blipFill>
        <p:spPr>
          <a:xfrm>
            <a:off x="2184400" y="1609822"/>
            <a:ext cx="4535170" cy="4031262"/>
          </a:xfrm>
          <a:prstGeom prst="rect">
            <a:avLst/>
          </a:prstGeom>
        </p:spPr>
      </p:pic>
      <p:sp>
        <p:nvSpPr>
          <p:cNvPr id="5" name="Rectangle 4"/>
          <p:cNvSpPr/>
          <p:nvPr/>
        </p:nvSpPr>
        <p:spPr>
          <a:xfrm>
            <a:off x="7343140" y="1871854"/>
            <a:ext cx="4153536" cy="3046988"/>
          </a:xfrm>
          <a:prstGeom prst="rect">
            <a:avLst/>
          </a:prstGeom>
          <a:solidFill>
            <a:schemeClr val="tx2">
              <a:lumMod val="10000"/>
              <a:lumOff val="90000"/>
            </a:schemeClr>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square">
            <a:spAutoFit/>
          </a:bodyPr>
          <a:lstStyle/>
          <a:p>
            <a:r>
              <a:rPr lang="en-US" sz="1200" b="1" dirty="0" smtClean="0"/>
              <a:t>import cdms2</a:t>
            </a:r>
          </a:p>
          <a:p>
            <a:r>
              <a:rPr lang="en-US" sz="1200" b="1" dirty="0" smtClean="0">
                <a:solidFill>
                  <a:srgbClr val="8F0856"/>
                </a:solidFill>
              </a:rPr>
              <a:t>from </a:t>
            </a:r>
            <a:r>
              <a:rPr lang="en-US" sz="1200" b="1" dirty="0" err="1">
                <a:solidFill>
                  <a:srgbClr val="376092"/>
                </a:solidFill>
              </a:rPr>
              <a:t>eofs.cdms</a:t>
            </a:r>
            <a:r>
              <a:rPr lang="en-US" sz="1200" b="1" dirty="0">
                <a:solidFill>
                  <a:srgbClr val="8F0856"/>
                </a:solidFill>
              </a:rPr>
              <a:t> import </a:t>
            </a:r>
            <a:r>
              <a:rPr lang="en-US" sz="1200" b="1" dirty="0" err="1" smtClean="0">
                <a:solidFill>
                  <a:srgbClr val="376092"/>
                </a:solidFill>
              </a:rPr>
              <a:t>Eof</a:t>
            </a:r>
            <a:endParaRPr lang="en-US" sz="1200" b="1" dirty="0" smtClean="0">
              <a:solidFill>
                <a:srgbClr val="376092"/>
              </a:solidFill>
            </a:endParaRPr>
          </a:p>
          <a:p>
            <a:endParaRPr lang="en-US" sz="1200" dirty="0" smtClean="0"/>
          </a:p>
          <a:p>
            <a:r>
              <a:rPr lang="en-US" sz="1200" dirty="0" smtClean="0"/>
              <a:t>#Open file</a:t>
            </a:r>
          </a:p>
          <a:p>
            <a:r>
              <a:rPr lang="en-US" sz="1200" dirty="0" smtClean="0"/>
              <a:t>:</a:t>
            </a:r>
          </a:p>
          <a:p>
            <a:endParaRPr lang="en-US" sz="1200" dirty="0"/>
          </a:p>
          <a:p>
            <a:r>
              <a:rPr lang="en-US" sz="1200" dirty="0" smtClean="0"/>
              <a:t># </a:t>
            </a:r>
            <a:r>
              <a:rPr lang="en-US" sz="1200" dirty="0"/>
              <a:t>Load </a:t>
            </a:r>
            <a:r>
              <a:rPr lang="en-US" sz="1200" dirty="0" smtClean="0"/>
              <a:t>variable</a:t>
            </a:r>
          </a:p>
          <a:p>
            <a:r>
              <a:rPr lang="en-US" sz="1200" dirty="0" smtClean="0"/>
              <a:t>d = </a:t>
            </a:r>
            <a:r>
              <a:rPr lang="is-IS" sz="1200" dirty="0" smtClean="0"/>
              <a:t>…</a:t>
            </a:r>
            <a:endParaRPr lang="en-US" sz="1200" dirty="0" smtClean="0"/>
          </a:p>
          <a:p>
            <a:r>
              <a:rPr lang="en-US" sz="1200" dirty="0" smtClean="0"/>
              <a:t>:</a:t>
            </a:r>
          </a:p>
          <a:p>
            <a:endParaRPr lang="en-US" sz="1200" dirty="0"/>
          </a:p>
          <a:p>
            <a:r>
              <a:rPr lang="en-US" sz="1200" dirty="0" smtClean="0"/>
              <a:t># </a:t>
            </a:r>
            <a:r>
              <a:rPr lang="en-US" sz="1200" dirty="0"/>
              <a:t>EOF (take </a:t>
            </a:r>
            <a:r>
              <a:rPr lang="en-US" sz="1200" dirty="0" smtClean="0"/>
              <a:t>leading mode) </a:t>
            </a:r>
          </a:p>
          <a:p>
            <a:r>
              <a:rPr lang="en-US" sz="1200" b="1" dirty="0" smtClean="0">
                <a:solidFill>
                  <a:srgbClr val="8F0856"/>
                </a:solidFill>
              </a:rPr>
              <a:t>solver </a:t>
            </a:r>
            <a:r>
              <a:rPr lang="en-US" sz="1200" b="1" dirty="0">
                <a:solidFill>
                  <a:srgbClr val="8F0856"/>
                </a:solidFill>
              </a:rPr>
              <a:t>= </a:t>
            </a:r>
            <a:r>
              <a:rPr lang="en-US" sz="1200" b="1" dirty="0" err="1" smtClean="0">
                <a:solidFill>
                  <a:srgbClr val="376092"/>
                </a:solidFill>
              </a:rPr>
              <a:t>Eof</a:t>
            </a:r>
            <a:r>
              <a:rPr lang="en-US" sz="1200" b="1" dirty="0" smtClean="0">
                <a:solidFill>
                  <a:srgbClr val="8F0856"/>
                </a:solidFill>
              </a:rPr>
              <a:t>(d, </a:t>
            </a:r>
            <a:r>
              <a:rPr lang="en-US" sz="1200" b="1" dirty="0">
                <a:solidFill>
                  <a:srgbClr val="8F0856"/>
                </a:solidFill>
              </a:rPr>
              <a:t>weights='area') </a:t>
            </a:r>
            <a:endParaRPr lang="en-US" sz="1200" b="1" dirty="0" smtClean="0">
              <a:solidFill>
                <a:srgbClr val="8F0856"/>
              </a:solidFill>
            </a:endParaRPr>
          </a:p>
          <a:p>
            <a:r>
              <a:rPr lang="en-US" sz="1200" b="1" dirty="0" err="1" smtClean="0">
                <a:solidFill>
                  <a:srgbClr val="8F0856"/>
                </a:solidFill>
              </a:rPr>
              <a:t>eof</a:t>
            </a:r>
            <a:r>
              <a:rPr lang="en-US" sz="1200" b="1" dirty="0" smtClean="0">
                <a:solidFill>
                  <a:srgbClr val="8F0856"/>
                </a:solidFill>
              </a:rPr>
              <a:t> </a:t>
            </a:r>
            <a:r>
              <a:rPr lang="en-US" sz="1200" b="1" dirty="0">
                <a:solidFill>
                  <a:srgbClr val="8F0856"/>
                </a:solidFill>
              </a:rPr>
              <a:t>= </a:t>
            </a:r>
            <a:r>
              <a:rPr lang="en-US" sz="1200" b="1" dirty="0" err="1">
                <a:solidFill>
                  <a:srgbClr val="376092"/>
                </a:solidFill>
              </a:rPr>
              <a:t>solver.eofsAsCovariance</a:t>
            </a:r>
            <a:r>
              <a:rPr lang="en-US" sz="1200" b="1" dirty="0">
                <a:solidFill>
                  <a:srgbClr val="8F0856"/>
                </a:solidFill>
              </a:rPr>
              <a:t>(</a:t>
            </a:r>
            <a:r>
              <a:rPr lang="en-US" sz="1200" b="1" dirty="0" err="1">
                <a:solidFill>
                  <a:srgbClr val="8F0856"/>
                </a:solidFill>
              </a:rPr>
              <a:t>neofs</a:t>
            </a:r>
            <a:r>
              <a:rPr lang="en-US" sz="1200" b="1" dirty="0">
                <a:solidFill>
                  <a:srgbClr val="8F0856"/>
                </a:solidFill>
              </a:rPr>
              <a:t>=1) </a:t>
            </a:r>
            <a:endParaRPr lang="en-US" sz="1200" b="1" dirty="0" smtClean="0">
              <a:solidFill>
                <a:srgbClr val="8F0856"/>
              </a:solidFill>
            </a:endParaRPr>
          </a:p>
          <a:p>
            <a:endParaRPr lang="en-US" sz="1200" dirty="0"/>
          </a:p>
          <a:p>
            <a:r>
              <a:rPr lang="en-US" sz="1200" dirty="0" smtClean="0"/>
              <a:t># Plot</a:t>
            </a:r>
          </a:p>
          <a:p>
            <a:r>
              <a:rPr lang="en-US" sz="1200" dirty="0" smtClean="0"/>
              <a:t>:</a:t>
            </a:r>
            <a:endParaRPr lang="en-US" sz="1200" dirty="0"/>
          </a:p>
        </p:txBody>
      </p:sp>
      <p:sp>
        <p:nvSpPr>
          <p:cNvPr id="9" name="Rectangle 8"/>
          <p:cNvSpPr/>
          <p:nvPr/>
        </p:nvSpPr>
        <p:spPr>
          <a:xfrm>
            <a:off x="7349490" y="5703054"/>
            <a:ext cx="4153536" cy="646331"/>
          </a:xfrm>
          <a:prstGeom prst="rect">
            <a:avLst/>
          </a:prstGeom>
        </p:spPr>
        <p:txBody>
          <a:bodyPr wrap="square">
            <a:spAutoFit/>
          </a:bodyPr>
          <a:lstStyle/>
          <a:p>
            <a:r>
              <a:rPr lang="en-US" dirty="0">
                <a:hlinkClick r:id="rId4"/>
              </a:rPr>
              <a:t>https://</a:t>
            </a:r>
            <a:r>
              <a:rPr lang="en-US" dirty="0" smtClean="0">
                <a:hlinkClick r:id="rId4"/>
              </a:rPr>
              <a:t>uvcdat.llnl.gov/examples/eof_analysis_sst.html</a:t>
            </a:r>
            <a:r>
              <a:rPr lang="en-US" dirty="0" smtClean="0"/>
              <a:t> </a:t>
            </a:r>
            <a:endParaRPr lang="en-US" dirty="0"/>
          </a:p>
        </p:txBody>
      </p:sp>
      <p:sp>
        <p:nvSpPr>
          <p:cNvPr id="10" name="Rectangle 9"/>
          <p:cNvSpPr/>
          <p:nvPr/>
        </p:nvSpPr>
        <p:spPr>
          <a:xfrm>
            <a:off x="7343140" y="1425156"/>
            <a:ext cx="3254417" cy="369332"/>
          </a:xfrm>
          <a:prstGeom prst="rect">
            <a:avLst/>
          </a:prstGeom>
        </p:spPr>
        <p:txBody>
          <a:bodyPr wrap="none">
            <a:spAutoFit/>
          </a:bodyPr>
          <a:lstStyle/>
          <a:p>
            <a:r>
              <a:rPr lang="en-US" b="1" u="sng"/>
              <a:t>Highlight of the example code:</a:t>
            </a:r>
            <a:endParaRPr lang="en-US" b="1" u="sng" dirty="0"/>
          </a:p>
        </p:txBody>
      </p:sp>
    </p:spTree>
    <p:extLst>
      <p:ext uri="{BB962C8B-B14F-4D97-AF65-F5344CB8AC3E}">
        <p14:creationId xmlns:p14="http://schemas.microsoft.com/office/powerpoint/2010/main" val="6139600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2415209" y="1268824"/>
            <a:ext cx="3732441" cy="5484141"/>
            <a:chOff x="872688" y="378373"/>
            <a:chExt cx="4331955" cy="6365018"/>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688" y="378373"/>
              <a:ext cx="4331955" cy="45352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2688" y="3083782"/>
              <a:ext cx="4331955" cy="3659609"/>
            </a:xfrm>
            <a:prstGeom prst="rect">
              <a:avLst/>
            </a:prstGeom>
          </p:spPr>
        </p:pic>
      </p:grpSp>
      <p:sp>
        <p:nvSpPr>
          <p:cNvPr id="13" name="Content Placeholder 2"/>
          <p:cNvSpPr>
            <a:spLocks noGrp="1"/>
          </p:cNvSpPr>
          <p:nvPr>
            <p:ph idx="1"/>
          </p:nvPr>
        </p:nvSpPr>
        <p:spPr>
          <a:xfrm>
            <a:off x="6358759" y="3190239"/>
            <a:ext cx="5833241" cy="3099653"/>
          </a:xfrm>
        </p:spPr>
        <p:txBody>
          <a:bodyPr>
            <a:normAutofit/>
          </a:bodyPr>
          <a:lstStyle/>
          <a:p>
            <a:r>
              <a:rPr lang="en-US" dirty="0" err="1" smtClean="0"/>
              <a:t>Jupyter</a:t>
            </a:r>
            <a:r>
              <a:rPr lang="en-US" dirty="0" smtClean="0"/>
              <a:t> Notebook Framework</a:t>
            </a:r>
          </a:p>
          <a:p>
            <a:r>
              <a:rPr lang="en-US" dirty="0"/>
              <a:t>A</a:t>
            </a:r>
            <a:r>
              <a:rPr lang="en-US" dirty="0" smtClean="0"/>
              <a:t>vailable to run on Web-browsers</a:t>
            </a:r>
          </a:p>
          <a:p>
            <a:r>
              <a:rPr lang="en-US" dirty="0" smtClean="0"/>
              <a:t>Enables exploratory analysis </a:t>
            </a:r>
            <a:br>
              <a:rPr lang="en-US" dirty="0" smtClean="0"/>
            </a:br>
            <a:r>
              <a:rPr lang="en-US" dirty="0" smtClean="0"/>
              <a:t>(by implementing it on server side)</a:t>
            </a:r>
          </a:p>
          <a:p>
            <a:r>
              <a:rPr lang="en-US" b="1" u="sng" dirty="0" smtClean="0"/>
              <a:t>(Demo)</a:t>
            </a:r>
            <a:endParaRPr lang="en-US" b="1" u="sng" dirty="0"/>
          </a:p>
          <a:p>
            <a:endParaRPr lang="en-US" dirty="0"/>
          </a:p>
        </p:txBody>
      </p:sp>
      <p:pic>
        <p:nvPicPr>
          <p:cNvPr id="7" name="Picture 6"/>
          <p:cNvPicPr>
            <a:picLocks noChangeAspect="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l="5065" t="9578" r="6134" b="9391"/>
          <a:stretch/>
        </p:blipFill>
        <p:spPr>
          <a:xfrm>
            <a:off x="9506444" y="1396125"/>
            <a:ext cx="1429847" cy="671101"/>
          </a:xfrm>
          <a:prstGeom prst="rect">
            <a:avLst/>
          </a:prstGeom>
        </p:spPr>
      </p:pic>
      <p:sp>
        <p:nvSpPr>
          <p:cNvPr id="12" name="Title 1"/>
          <p:cNvSpPr>
            <a:spLocks noGrp="1"/>
          </p:cNvSpPr>
          <p:nvPr>
            <p:ph type="title"/>
          </p:nvPr>
        </p:nvSpPr>
        <p:spPr>
          <a:xfrm>
            <a:off x="1484310" y="1"/>
            <a:ext cx="10018713" cy="1000133"/>
          </a:xfrm>
          <a:effectLst/>
        </p:spPr>
        <p:txBody>
          <a:bodyPr>
            <a:normAutofit fontScale="90000"/>
          </a:bodyPr>
          <a:lstStyle/>
          <a:p>
            <a:r>
              <a:rPr lang="en-US" b="1" dirty="0" smtClean="0">
                <a:solidFill>
                  <a:srgbClr val="8F0856"/>
                </a:solidFill>
              </a:rPr>
              <a:t>Server-side </a:t>
            </a:r>
            <a:r>
              <a:rPr lang="en-US" b="1" dirty="0">
                <a:solidFill>
                  <a:srgbClr val="8F0856"/>
                </a:solidFill>
              </a:rPr>
              <a:t>visualization for Exploratory </a:t>
            </a:r>
            <a:r>
              <a:rPr lang="en-US" b="1" dirty="0" smtClean="0">
                <a:solidFill>
                  <a:srgbClr val="8F0856"/>
                </a:solidFill>
              </a:rPr>
              <a:t>Analysis</a:t>
            </a:r>
            <a:endParaRPr lang="en-US" b="1" dirty="0">
              <a:solidFill>
                <a:srgbClr val="8F0856"/>
              </a:solidFill>
            </a:endParaRPr>
          </a:p>
        </p:txBody>
      </p:sp>
      <p:pic>
        <p:nvPicPr>
          <p:cNvPr id="2" name="Picture 1"/>
          <p:cNvPicPr>
            <a:picLocks noChangeAspect="1"/>
          </p:cNvPicPr>
          <p:nvPr/>
        </p:nvPicPr>
        <p:blipFill>
          <a:blip r:embed="rId6"/>
          <a:stretch>
            <a:fillRect/>
          </a:stretch>
        </p:blipFill>
        <p:spPr>
          <a:xfrm>
            <a:off x="6626897" y="1396125"/>
            <a:ext cx="2400300" cy="647700"/>
          </a:xfrm>
          <a:prstGeom prst="rect">
            <a:avLst/>
          </a:prstGeom>
        </p:spPr>
      </p:pic>
    </p:spTree>
    <p:extLst>
      <p:ext uri="{BB962C8B-B14F-4D97-AF65-F5344CB8AC3E}">
        <p14:creationId xmlns:p14="http://schemas.microsoft.com/office/powerpoint/2010/main" val="9178086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8720" y="1648830"/>
            <a:ext cx="6429440" cy="4952862"/>
          </a:xfrm>
          <a:prstGeom prst="rect">
            <a:avLst/>
          </a:prstGeom>
        </p:spPr>
      </p:pic>
      <p:sp>
        <p:nvSpPr>
          <p:cNvPr id="2" name="Title 1"/>
          <p:cNvSpPr>
            <a:spLocks noGrp="1"/>
          </p:cNvSpPr>
          <p:nvPr>
            <p:ph type="title"/>
          </p:nvPr>
        </p:nvSpPr>
        <p:spPr>
          <a:xfrm>
            <a:off x="1637259" y="0"/>
            <a:ext cx="10018713" cy="1752599"/>
          </a:xfrm>
          <a:effectLst/>
        </p:spPr>
        <p:txBody>
          <a:bodyPr/>
          <a:lstStyle/>
          <a:p>
            <a:r>
              <a:rPr lang="en-US" b="1" dirty="0">
                <a:solidFill>
                  <a:srgbClr val="8F0856"/>
                </a:solidFill>
                <a:sym typeface="Wingdings"/>
              </a:rPr>
              <a:t>Documented examples for a </a:t>
            </a:r>
            <a:r>
              <a:rPr lang="en-US" b="1" dirty="0" smtClean="0">
                <a:solidFill>
                  <a:srgbClr val="8F0856"/>
                </a:solidFill>
                <a:sym typeface="Wingdings"/>
              </a:rPr>
              <a:t>diverse </a:t>
            </a:r>
            <a:r>
              <a:rPr lang="en-US" b="1" dirty="0">
                <a:solidFill>
                  <a:srgbClr val="8F0856"/>
                </a:solidFill>
                <a:sym typeface="Wingdings"/>
              </a:rPr>
              <a:t>geoscience </a:t>
            </a:r>
            <a:r>
              <a:rPr lang="en-US" b="1" dirty="0" smtClean="0">
                <a:solidFill>
                  <a:srgbClr val="8F0856"/>
                </a:solidFill>
                <a:sym typeface="Wingdings"/>
              </a:rPr>
              <a:t>communities (1)</a:t>
            </a:r>
            <a:endParaRPr lang="en-US" b="1" dirty="0">
              <a:solidFill>
                <a:srgbClr val="8F0856"/>
              </a:solidFill>
            </a:endParaRPr>
          </a:p>
        </p:txBody>
      </p:sp>
      <p:sp>
        <p:nvSpPr>
          <p:cNvPr id="7" name="TextBox 6"/>
          <p:cNvSpPr txBox="1"/>
          <p:nvPr/>
        </p:nvSpPr>
        <p:spPr>
          <a:xfrm>
            <a:off x="1839943" y="6074422"/>
            <a:ext cx="9803417" cy="615553"/>
          </a:xfrm>
          <a:prstGeom prst="rect">
            <a:avLst/>
          </a:prstGeom>
          <a:noFill/>
        </p:spPr>
        <p:txBody>
          <a:bodyPr wrap="square" rtlCol="0">
            <a:spAutoFit/>
          </a:bodyPr>
          <a:lstStyle/>
          <a:p>
            <a:r>
              <a:rPr lang="en-US" dirty="0" smtClean="0"/>
              <a:t>Data courtesy: </a:t>
            </a:r>
            <a:r>
              <a:rPr lang="en-US" sz="1600" dirty="0" smtClean="0"/>
              <a:t>Wu et al. (2012)  </a:t>
            </a:r>
            <a:r>
              <a:rPr lang="en-US" sz="1600" dirty="0"/>
              <a:t>A New Global River </a:t>
            </a:r>
            <a:r>
              <a:rPr lang="en-US" sz="1600" dirty="0" smtClean="0"/>
              <a:t>Network Database </a:t>
            </a:r>
            <a:r>
              <a:rPr lang="en-US" sz="1600" dirty="0"/>
              <a:t>for Macroscale Hydrologic </a:t>
            </a:r>
            <a:r>
              <a:rPr lang="en-US" sz="1600" dirty="0" smtClean="0"/>
              <a:t>modeling</a:t>
            </a:r>
            <a:r>
              <a:rPr lang="en-US" sz="1600" dirty="0"/>
              <a:t>, Water </a:t>
            </a:r>
            <a:r>
              <a:rPr lang="en-US" sz="1600" dirty="0" err="1"/>
              <a:t>Resour</a:t>
            </a:r>
            <a:r>
              <a:rPr lang="en-US" sz="1600" dirty="0"/>
              <a:t>. </a:t>
            </a:r>
            <a:r>
              <a:rPr lang="en-US" sz="1600" dirty="0" smtClean="0"/>
              <a:t>Res</a:t>
            </a:r>
            <a:endParaRPr lang="en-US" sz="1600" dirty="0"/>
          </a:p>
        </p:txBody>
      </p:sp>
      <p:sp>
        <p:nvSpPr>
          <p:cNvPr id="9" name="TextBox 8"/>
          <p:cNvSpPr txBox="1"/>
          <p:nvPr/>
        </p:nvSpPr>
        <p:spPr>
          <a:xfrm>
            <a:off x="4855691" y="1560238"/>
            <a:ext cx="2182008" cy="461665"/>
          </a:xfrm>
          <a:prstGeom prst="rect">
            <a:avLst/>
          </a:prstGeom>
          <a:noFill/>
        </p:spPr>
        <p:txBody>
          <a:bodyPr wrap="none" rtlCol="0">
            <a:spAutoFit/>
          </a:bodyPr>
          <a:lstStyle/>
          <a:p>
            <a:r>
              <a:rPr lang="en-US" sz="2400" b="1" i="1" dirty="0" smtClean="0"/>
              <a:t>e.g., </a:t>
            </a:r>
            <a:r>
              <a:rPr lang="en-US" sz="2400" b="1" i="1" u="sng" dirty="0" smtClean="0"/>
              <a:t>Hydrology</a:t>
            </a:r>
            <a:endParaRPr lang="en-US" sz="2400" b="1" i="1" u="sng" dirty="0"/>
          </a:p>
        </p:txBody>
      </p:sp>
    </p:spTree>
    <p:extLst>
      <p:ext uri="{BB962C8B-B14F-4D97-AF65-F5344CB8AC3E}">
        <p14:creationId xmlns:p14="http://schemas.microsoft.com/office/powerpoint/2010/main" val="125537997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7264" y="1887505"/>
            <a:ext cx="6062180" cy="4513121"/>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25520" y="4164384"/>
            <a:ext cx="3031091" cy="2256562"/>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25522" y="1863371"/>
            <a:ext cx="3031089" cy="2256560"/>
          </a:xfrm>
          <a:prstGeom prst="rect">
            <a:avLst/>
          </a:prstGeom>
        </p:spPr>
      </p:pic>
      <p:sp>
        <p:nvSpPr>
          <p:cNvPr id="2" name="Title 1"/>
          <p:cNvSpPr>
            <a:spLocks noGrp="1"/>
          </p:cNvSpPr>
          <p:nvPr>
            <p:ph type="title"/>
          </p:nvPr>
        </p:nvSpPr>
        <p:spPr>
          <a:xfrm>
            <a:off x="1637259" y="0"/>
            <a:ext cx="10018713" cy="1752599"/>
          </a:xfrm>
          <a:effectLst/>
        </p:spPr>
        <p:txBody>
          <a:bodyPr/>
          <a:lstStyle/>
          <a:p>
            <a:r>
              <a:rPr lang="en-US" b="1" dirty="0">
                <a:solidFill>
                  <a:srgbClr val="8F0856"/>
                </a:solidFill>
                <a:sym typeface="Wingdings"/>
              </a:rPr>
              <a:t>Documented examples for a </a:t>
            </a:r>
            <a:r>
              <a:rPr lang="en-US" b="1" dirty="0" smtClean="0">
                <a:solidFill>
                  <a:srgbClr val="8F0856"/>
                </a:solidFill>
                <a:sym typeface="Wingdings"/>
              </a:rPr>
              <a:t>diverse </a:t>
            </a:r>
            <a:r>
              <a:rPr lang="en-US" b="1" dirty="0">
                <a:solidFill>
                  <a:srgbClr val="8F0856"/>
                </a:solidFill>
                <a:sym typeface="Wingdings"/>
              </a:rPr>
              <a:t>geoscience </a:t>
            </a:r>
            <a:r>
              <a:rPr lang="en-US" b="1" dirty="0" smtClean="0">
                <a:solidFill>
                  <a:srgbClr val="8F0856"/>
                </a:solidFill>
                <a:sym typeface="Wingdings"/>
              </a:rPr>
              <a:t>communities </a:t>
            </a:r>
            <a:r>
              <a:rPr lang="en-US" b="1" dirty="0" smtClean="0">
                <a:solidFill>
                  <a:srgbClr val="8F0856"/>
                </a:solidFill>
                <a:sym typeface="Wingdings"/>
              </a:rPr>
              <a:t>(2)</a:t>
            </a:r>
            <a:endParaRPr lang="en-US" b="1" dirty="0">
              <a:solidFill>
                <a:srgbClr val="8F0856"/>
              </a:solidFill>
            </a:endParaRPr>
          </a:p>
        </p:txBody>
      </p:sp>
      <p:sp>
        <p:nvSpPr>
          <p:cNvPr id="7" name="TextBox 6"/>
          <p:cNvSpPr txBox="1"/>
          <p:nvPr/>
        </p:nvSpPr>
        <p:spPr>
          <a:xfrm>
            <a:off x="1657063" y="6419862"/>
            <a:ext cx="9774621" cy="369332"/>
          </a:xfrm>
          <a:prstGeom prst="rect">
            <a:avLst/>
          </a:prstGeom>
          <a:noFill/>
        </p:spPr>
        <p:txBody>
          <a:bodyPr wrap="square" rtlCol="0">
            <a:spAutoFit/>
          </a:bodyPr>
          <a:lstStyle/>
          <a:p>
            <a:r>
              <a:rPr lang="en-US" dirty="0" smtClean="0"/>
              <a:t>Data courtesy: </a:t>
            </a:r>
            <a:r>
              <a:rPr lang="en-US" sz="1600" dirty="0"/>
              <a:t>NASA GSFC Ocean Biology Processing Group, </a:t>
            </a:r>
            <a:r>
              <a:rPr lang="en-US" sz="1600" dirty="0" smtClean="0"/>
              <a:t>Ocean satellite observation (MODIS)</a:t>
            </a:r>
            <a:endParaRPr lang="en-US" sz="1600" dirty="0"/>
          </a:p>
        </p:txBody>
      </p:sp>
      <p:sp>
        <p:nvSpPr>
          <p:cNvPr id="9" name="TextBox 8"/>
          <p:cNvSpPr txBox="1"/>
          <p:nvPr/>
        </p:nvSpPr>
        <p:spPr>
          <a:xfrm>
            <a:off x="4855691" y="1560238"/>
            <a:ext cx="3144002" cy="461665"/>
          </a:xfrm>
          <a:prstGeom prst="rect">
            <a:avLst/>
          </a:prstGeom>
          <a:noFill/>
        </p:spPr>
        <p:txBody>
          <a:bodyPr wrap="none" rtlCol="0">
            <a:spAutoFit/>
          </a:bodyPr>
          <a:lstStyle/>
          <a:p>
            <a:r>
              <a:rPr lang="en-US" sz="2400" b="1" i="1" dirty="0" smtClean="0"/>
              <a:t>e.g</a:t>
            </a:r>
            <a:r>
              <a:rPr lang="en-US" sz="2400" b="1" i="1" smtClean="0"/>
              <a:t>., </a:t>
            </a:r>
            <a:r>
              <a:rPr lang="en-US" sz="2400" b="1" i="1" u="sng" smtClean="0"/>
              <a:t>Geo-Biochemistry</a:t>
            </a:r>
            <a:endParaRPr lang="en-US" sz="2400" b="1" i="1" u="sng" dirty="0"/>
          </a:p>
        </p:txBody>
      </p:sp>
    </p:spTree>
    <p:extLst>
      <p:ext uri="{BB962C8B-B14F-4D97-AF65-F5344CB8AC3E}">
        <p14:creationId xmlns:p14="http://schemas.microsoft.com/office/powerpoint/2010/main" val="1420365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7259" y="0"/>
            <a:ext cx="10018713" cy="1752599"/>
          </a:xfrm>
          <a:effectLst/>
        </p:spPr>
        <p:txBody>
          <a:bodyPr/>
          <a:lstStyle/>
          <a:p>
            <a:r>
              <a:rPr lang="en-US" b="1" dirty="0">
                <a:solidFill>
                  <a:srgbClr val="8F0856"/>
                </a:solidFill>
                <a:sym typeface="Wingdings"/>
              </a:rPr>
              <a:t>Documented examples for a </a:t>
            </a:r>
            <a:r>
              <a:rPr lang="en-US" b="1" dirty="0" smtClean="0">
                <a:solidFill>
                  <a:srgbClr val="8F0856"/>
                </a:solidFill>
                <a:sym typeface="Wingdings"/>
              </a:rPr>
              <a:t>diverse </a:t>
            </a:r>
            <a:r>
              <a:rPr lang="en-US" b="1" dirty="0">
                <a:solidFill>
                  <a:srgbClr val="8F0856"/>
                </a:solidFill>
                <a:sym typeface="Wingdings"/>
              </a:rPr>
              <a:t>geoscience </a:t>
            </a:r>
            <a:r>
              <a:rPr lang="en-US" b="1" dirty="0" smtClean="0">
                <a:solidFill>
                  <a:srgbClr val="8F0856"/>
                </a:solidFill>
                <a:sym typeface="Wingdings"/>
              </a:rPr>
              <a:t>communities </a:t>
            </a:r>
            <a:r>
              <a:rPr lang="en-US" b="1" dirty="0" smtClean="0">
                <a:solidFill>
                  <a:srgbClr val="8F0856"/>
                </a:solidFill>
                <a:sym typeface="Wingdings"/>
              </a:rPr>
              <a:t>(3)</a:t>
            </a:r>
            <a:endParaRPr lang="en-US" b="1" dirty="0">
              <a:solidFill>
                <a:srgbClr val="8F0856"/>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7259" y="1870812"/>
            <a:ext cx="9067594" cy="4533797"/>
          </a:xfrm>
          <a:prstGeom prst="rect">
            <a:avLst/>
          </a:prstGeom>
        </p:spPr>
      </p:pic>
      <p:sp>
        <p:nvSpPr>
          <p:cNvPr id="7" name="TextBox 6"/>
          <p:cNvSpPr txBox="1"/>
          <p:nvPr/>
        </p:nvSpPr>
        <p:spPr>
          <a:xfrm>
            <a:off x="1881351" y="6029584"/>
            <a:ext cx="9774621" cy="861774"/>
          </a:xfrm>
          <a:prstGeom prst="rect">
            <a:avLst/>
          </a:prstGeom>
          <a:noFill/>
        </p:spPr>
        <p:txBody>
          <a:bodyPr wrap="square" rtlCol="0">
            <a:spAutoFit/>
          </a:bodyPr>
          <a:lstStyle/>
          <a:p>
            <a:r>
              <a:rPr lang="en-US" dirty="0" smtClean="0"/>
              <a:t>Courtesies:</a:t>
            </a:r>
          </a:p>
          <a:p>
            <a:r>
              <a:rPr lang="en-US" sz="1600" dirty="0" smtClean="0"/>
              <a:t>- Data: </a:t>
            </a:r>
            <a:r>
              <a:rPr lang="en-US" sz="1600" dirty="0" err="1" smtClean="0"/>
              <a:t>Montabone</a:t>
            </a:r>
            <a:r>
              <a:rPr lang="en-US" sz="1600" dirty="0"/>
              <a:t> et al.(2014) </a:t>
            </a:r>
            <a:r>
              <a:rPr lang="en-US" sz="1600" dirty="0" smtClean="0"/>
              <a:t>The Mars Analysis Correction Data Assimilation (MACDA) Dataset V1.0, Geo Data J</a:t>
            </a:r>
          </a:p>
          <a:p>
            <a:r>
              <a:rPr lang="en-US" sz="1600" dirty="0" smtClean="0"/>
              <a:t>- Background image: NASA JPL and GSFC</a:t>
            </a:r>
            <a:endParaRPr lang="en-US" sz="1600" dirty="0"/>
          </a:p>
        </p:txBody>
      </p:sp>
      <p:sp>
        <p:nvSpPr>
          <p:cNvPr id="9" name="TextBox 8"/>
          <p:cNvSpPr txBox="1"/>
          <p:nvPr/>
        </p:nvSpPr>
        <p:spPr>
          <a:xfrm>
            <a:off x="3430606" y="1580873"/>
            <a:ext cx="6432017" cy="461665"/>
          </a:xfrm>
          <a:prstGeom prst="rect">
            <a:avLst/>
          </a:prstGeom>
          <a:noFill/>
        </p:spPr>
        <p:txBody>
          <a:bodyPr wrap="none" rtlCol="0">
            <a:spAutoFit/>
          </a:bodyPr>
          <a:lstStyle/>
          <a:p>
            <a:r>
              <a:rPr lang="en-US" sz="2400" b="1" i="1" dirty="0" smtClean="0"/>
              <a:t>e.g., </a:t>
            </a:r>
            <a:r>
              <a:rPr lang="en-US" sz="2400" b="1" i="1" u="sng" dirty="0" smtClean="0"/>
              <a:t>Visualization of Martian climate simulation</a:t>
            </a:r>
            <a:endParaRPr lang="en-US" sz="2400" b="1" i="1" u="sng" dirty="0"/>
          </a:p>
        </p:txBody>
      </p:sp>
    </p:spTree>
    <p:extLst>
      <p:ext uri="{BB962C8B-B14F-4D97-AF65-F5344CB8AC3E}">
        <p14:creationId xmlns:p14="http://schemas.microsoft.com/office/powerpoint/2010/main" val="12365849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a:effectLst/>
        </p:spPr>
        <p:txBody>
          <a:bodyPr/>
          <a:lstStyle/>
          <a:p>
            <a:r>
              <a:rPr lang="en-US" b="1" dirty="0" smtClean="0">
                <a:solidFill>
                  <a:srgbClr val="8F0856"/>
                </a:solidFill>
              </a:rPr>
              <a:t>Summary and future works</a:t>
            </a:r>
            <a:endParaRPr lang="en-US" b="1" dirty="0">
              <a:solidFill>
                <a:srgbClr val="8F0856"/>
              </a:solidFill>
            </a:endParaRPr>
          </a:p>
        </p:txBody>
      </p:sp>
      <p:sp>
        <p:nvSpPr>
          <p:cNvPr id="3" name="Content Placeholder 2"/>
          <p:cNvSpPr>
            <a:spLocks noGrp="1"/>
          </p:cNvSpPr>
          <p:nvPr>
            <p:ph idx="1"/>
          </p:nvPr>
        </p:nvSpPr>
        <p:spPr>
          <a:xfrm>
            <a:off x="1391920" y="1721193"/>
            <a:ext cx="10383520" cy="4170771"/>
          </a:xfrm>
        </p:spPr>
        <p:txBody>
          <a:bodyPr>
            <a:noAutofit/>
          </a:bodyPr>
          <a:lstStyle/>
          <a:p>
            <a:r>
              <a:rPr lang="en-US" sz="2000" dirty="0" smtClean="0"/>
              <a:t>Development of </a:t>
            </a:r>
            <a:r>
              <a:rPr lang="en-US" sz="2000" b="1" dirty="0" smtClean="0">
                <a:solidFill>
                  <a:srgbClr val="8F0856"/>
                </a:solidFill>
              </a:rPr>
              <a:t>server-side model performance metric</a:t>
            </a:r>
            <a:r>
              <a:rPr lang="en-US" sz="2000" dirty="0" smtClean="0">
                <a:solidFill>
                  <a:srgbClr val="8F0856"/>
                </a:solidFill>
              </a:rPr>
              <a:t> </a:t>
            </a:r>
            <a:r>
              <a:rPr lang="en-US" sz="2000" dirty="0" smtClean="0"/>
              <a:t>enables</a:t>
            </a:r>
            <a:br>
              <a:rPr lang="en-US" sz="2000" dirty="0" smtClean="0"/>
            </a:br>
            <a:r>
              <a:rPr lang="en-US" sz="2000" dirty="0" smtClean="0"/>
              <a:t>1) Exploratory analysis for Big </a:t>
            </a:r>
            <a:r>
              <a:rPr lang="en-US" sz="2000" dirty="0"/>
              <a:t>data </a:t>
            </a:r>
            <a:r>
              <a:rPr lang="en-US" sz="2000" dirty="0" smtClean="0"/>
              <a:t>(climate or other models in ESGF)</a:t>
            </a:r>
            <a:r>
              <a:rPr lang="en-US" sz="2000" i="1" dirty="0" smtClean="0"/>
              <a:t/>
            </a:r>
            <a:br>
              <a:rPr lang="en-US" sz="2000" i="1" dirty="0" smtClean="0"/>
            </a:br>
            <a:r>
              <a:rPr lang="en-US" sz="2000" dirty="0" smtClean="0"/>
              <a:t>2) model genealogy study and systematic </a:t>
            </a:r>
            <a:r>
              <a:rPr lang="en-US" sz="2000" dirty="0"/>
              <a:t>error characterization </a:t>
            </a:r>
            <a:r>
              <a:rPr lang="en-US" sz="2000" i="1" dirty="0" smtClean="0">
                <a:solidFill>
                  <a:srgbClr val="376092"/>
                </a:solidFill>
                <a:sym typeface="Wingdings"/>
              </a:rPr>
              <a:t> </a:t>
            </a:r>
            <a:r>
              <a:rPr lang="en-US" sz="2000" i="1" dirty="0" smtClean="0">
                <a:solidFill>
                  <a:srgbClr val="376092"/>
                </a:solidFill>
              </a:rPr>
              <a:t>Uncertainty Quantification</a:t>
            </a:r>
          </a:p>
          <a:p>
            <a:pPr lvl="1"/>
            <a:r>
              <a:rPr lang="en-US" sz="1800" b="1" dirty="0" smtClean="0"/>
              <a:t>We will implement various metrics and visualizations on server-side</a:t>
            </a:r>
          </a:p>
          <a:p>
            <a:pPr lvl="1"/>
            <a:endParaRPr lang="en-US" sz="1800" dirty="0" smtClean="0"/>
          </a:p>
          <a:p>
            <a:r>
              <a:rPr lang="en-US" sz="2000" b="1" dirty="0" smtClean="0">
                <a:solidFill>
                  <a:srgbClr val="8F0856"/>
                </a:solidFill>
              </a:rPr>
              <a:t>Scientific </a:t>
            </a:r>
            <a:r>
              <a:rPr lang="en-US" sz="2000" b="1" dirty="0">
                <a:solidFill>
                  <a:srgbClr val="8F0856"/>
                </a:solidFill>
              </a:rPr>
              <a:t>analysis </a:t>
            </a:r>
            <a:r>
              <a:rPr lang="en-US" sz="2000" b="1" dirty="0" smtClean="0">
                <a:solidFill>
                  <a:srgbClr val="8F0856"/>
                </a:solidFill>
              </a:rPr>
              <a:t>examples</a:t>
            </a:r>
            <a:r>
              <a:rPr lang="en-US" sz="2000" dirty="0" smtClean="0">
                <a:solidFill>
                  <a:srgbClr val="8F0856"/>
                </a:solidFill>
              </a:rPr>
              <a:t> </a:t>
            </a:r>
            <a:r>
              <a:rPr lang="is-IS" sz="2000" dirty="0" smtClean="0"/>
              <a:t>for frequently </a:t>
            </a:r>
            <a:r>
              <a:rPr lang="en-US" sz="2000" dirty="0"/>
              <a:t>repeated</a:t>
            </a:r>
            <a:r>
              <a:rPr lang="is-IS" sz="2000" dirty="0" smtClean="0"/>
              <a:t> analyses has been developed &amp; released</a:t>
            </a:r>
          </a:p>
          <a:p>
            <a:pPr lvl="1"/>
            <a:r>
              <a:rPr lang="is-IS" sz="1800" b="1" dirty="0" smtClean="0"/>
              <a:t>We will add more examples introduced by research communities</a:t>
            </a:r>
            <a:endParaRPr lang="is-IS" sz="1800" b="1" dirty="0"/>
          </a:p>
          <a:p>
            <a:pPr lvl="1"/>
            <a:endParaRPr lang="is-IS" sz="1800" dirty="0" smtClean="0"/>
          </a:p>
          <a:p>
            <a:r>
              <a:rPr lang="en-US" sz="2000" dirty="0" smtClean="0"/>
              <a:t>Beyond the BER, </a:t>
            </a:r>
            <a:r>
              <a:rPr lang="en-US" sz="2000" b="1" dirty="0" smtClean="0">
                <a:solidFill>
                  <a:srgbClr val="8F0856"/>
                </a:solidFill>
              </a:rPr>
              <a:t>diverse geoscience communities</a:t>
            </a:r>
            <a:r>
              <a:rPr lang="en-US" sz="2000" dirty="0" smtClean="0"/>
              <a:t> would take benefit of our work</a:t>
            </a:r>
          </a:p>
          <a:p>
            <a:pPr lvl="1"/>
            <a:r>
              <a:rPr lang="en-US" sz="1800" b="1" dirty="0" smtClean="0"/>
              <a:t>We will find new capable areas where CDAT could be applied and advance the science</a:t>
            </a:r>
            <a:endParaRPr lang="en-US" sz="1800" b="1" dirty="0"/>
          </a:p>
        </p:txBody>
      </p:sp>
    </p:spTree>
    <p:extLst>
      <p:ext uri="{BB962C8B-B14F-4D97-AF65-F5344CB8AC3E}">
        <p14:creationId xmlns:p14="http://schemas.microsoft.com/office/powerpoint/2010/main" val="1815194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blinds(horizontal)">
                                      <p:cBhvr>
                                        <p:cTn id="15" dur="500"/>
                                        <p:tgtEl>
                                          <p:spTgt spid="3">
                                            <p:txEl>
                                              <p:pRg st="3" end="3"/>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blinds(horizontal)">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blinds(horizontal)">
                                      <p:cBhvr>
                                        <p:cTn id="23" dur="500"/>
                                        <p:tgtEl>
                                          <p:spTgt spid="3">
                                            <p:txEl>
                                              <p:pRg st="6" end="6"/>
                                            </p:txEl>
                                          </p:spTgt>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blinds(horizontal)">
                                      <p:cBhvr>
                                        <p:cTn id="2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47160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H="1">
            <a:off x="7127311" y="1349553"/>
            <a:ext cx="1493612" cy="4915668"/>
          </a:xfrm>
          <a:prstGeom prst="line">
            <a:avLst/>
          </a:prstGeom>
          <a:ln w="38100">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626390" y="1339632"/>
            <a:ext cx="1420531" cy="4925589"/>
          </a:xfrm>
          <a:prstGeom prst="line">
            <a:avLst/>
          </a:prstGeom>
          <a:ln w="38100">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7127310" y="6265221"/>
            <a:ext cx="2919611" cy="8909"/>
          </a:xfrm>
          <a:prstGeom prst="line">
            <a:avLst/>
          </a:prstGeom>
          <a:ln w="38100">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aphicFrame>
        <p:nvGraphicFramePr>
          <p:cNvPr id="4" name="Diagram 3"/>
          <p:cNvGraphicFramePr/>
          <p:nvPr>
            <p:extLst/>
          </p:nvPr>
        </p:nvGraphicFramePr>
        <p:xfrm>
          <a:off x="3670429" y="499529"/>
          <a:ext cx="9871607" cy="68580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5" name="TextBox 44"/>
          <p:cNvSpPr txBox="1"/>
          <p:nvPr/>
        </p:nvSpPr>
        <p:spPr>
          <a:xfrm>
            <a:off x="7834242" y="743422"/>
            <a:ext cx="1555038" cy="608648"/>
          </a:xfrm>
          <a:prstGeom prst="heptagon">
            <a:avLst/>
          </a:prstGeom>
          <a:solidFill>
            <a:schemeClr val="tx1"/>
          </a:solidFill>
          <a:effectLst>
            <a:softEdge rad="63500"/>
          </a:effectLst>
        </p:spPr>
        <p:txBody>
          <a:bodyPr wrap="none" rtlCol="0">
            <a:spAutoFit/>
          </a:bodyPr>
          <a:lstStyle/>
          <a:p>
            <a:r>
              <a:rPr lang="en-US" dirty="0" smtClean="0">
                <a:solidFill>
                  <a:schemeClr val="bg1"/>
                </a:solidFill>
              </a:rPr>
              <a:t>Operations</a:t>
            </a:r>
            <a:endParaRPr lang="en-US" dirty="0">
              <a:solidFill>
                <a:schemeClr val="bg1"/>
              </a:solidFill>
            </a:endParaRPr>
          </a:p>
        </p:txBody>
      </p:sp>
      <p:pic>
        <p:nvPicPr>
          <p:cNvPr id="49" name="Picture 48"/>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336879" y="1330339"/>
            <a:ext cx="649517" cy="570692"/>
          </a:xfrm>
          <a:prstGeom prst="rect">
            <a:avLst/>
          </a:prstGeom>
        </p:spPr>
      </p:pic>
      <p:pic>
        <p:nvPicPr>
          <p:cNvPr id="50" name="Picture 4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397" y="1410278"/>
            <a:ext cx="897613" cy="389298"/>
          </a:xfrm>
          <a:prstGeom prst="rect">
            <a:avLst/>
          </a:prstGeom>
        </p:spPr>
      </p:pic>
      <p:pic>
        <p:nvPicPr>
          <p:cNvPr id="51" name="Picture 5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828926" y="2018188"/>
            <a:ext cx="649789" cy="649789"/>
          </a:xfrm>
          <a:prstGeom prst="rect">
            <a:avLst/>
          </a:prstGeom>
        </p:spPr>
      </p:pic>
      <p:pic>
        <p:nvPicPr>
          <p:cNvPr id="52" name="Picture 5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26390" y="2369163"/>
            <a:ext cx="610565" cy="610565"/>
          </a:xfrm>
          <a:prstGeom prst="rect">
            <a:avLst/>
          </a:prstGeom>
        </p:spPr>
      </p:pic>
      <p:pic>
        <p:nvPicPr>
          <p:cNvPr id="54" name="Picture 5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651157" y="1960378"/>
            <a:ext cx="714067" cy="714067"/>
          </a:xfrm>
          <a:prstGeom prst="rect">
            <a:avLst/>
          </a:prstGeom>
        </p:spPr>
      </p:pic>
      <p:pic>
        <p:nvPicPr>
          <p:cNvPr id="55" name="Picture 54"/>
          <p:cNvPicPr>
            <a:picLocks noChangeAspect="1"/>
          </p:cNvPicPr>
          <p:nvPr/>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742834" y="2308358"/>
            <a:ext cx="544861" cy="541830"/>
          </a:xfrm>
          <a:prstGeom prst="rect">
            <a:avLst/>
          </a:prstGeom>
        </p:spPr>
      </p:pic>
      <p:pic>
        <p:nvPicPr>
          <p:cNvPr id="56" name="Picture 55"/>
          <p:cNvPicPr>
            <a:picLocks noChangeAspect="1"/>
          </p:cNvPicPr>
          <p:nvPr/>
        </p:nvPicPr>
        <p:blipFill>
          <a:blip r:embed="rId14"/>
          <a:stretch>
            <a:fillRect/>
          </a:stretch>
        </p:blipFill>
        <p:spPr>
          <a:xfrm>
            <a:off x="9184607" y="5594924"/>
            <a:ext cx="862314" cy="862314"/>
          </a:xfrm>
          <a:prstGeom prst="rect">
            <a:avLst/>
          </a:prstGeom>
        </p:spPr>
      </p:pic>
      <p:pic>
        <p:nvPicPr>
          <p:cNvPr id="58" name="Picture 57"/>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135466" y="4893995"/>
            <a:ext cx="952178" cy="1188685"/>
          </a:xfrm>
          <a:prstGeom prst="rect">
            <a:avLst/>
          </a:prstGeom>
        </p:spPr>
      </p:pic>
      <p:pic>
        <p:nvPicPr>
          <p:cNvPr id="59" name="Picture 5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267408" y="3173655"/>
            <a:ext cx="1639238" cy="1229428"/>
          </a:xfrm>
          <a:prstGeom prst="rect">
            <a:avLst/>
          </a:prstGeom>
        </p:spPr>
      </p:pic>
      <p:pic>
        <p:nvPicPr>
          <p:cNvPr id="60" name="Picture 59"/>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0150184" y="5919308"/>
            <a:ext cx="1215815" cy="314954"/>
          </a:xfrm>
          <a:prstGeom prst="rect">
            <a:avLst/>
          </a:prstGeom>
        </p:spPr>
      </p:pic>
      <p:pic>
        <p:nvPicPr>
          <p:cNvPr id="61" name="Picture 60"/>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5746355" y="5829928"/>
            <a:ext cx="1072427" cy="275902"/>
          </a:xfrm>
          <a:prstGeom prst="rect">
            <a:avLst/>
          </a:prstGeom>
        </p:spPr>
      </p:pic>
      <p:pic>
        <p:nvPicPr>
          <p:cNvPr id="62" name="Picture 6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5240735" y="4330808"/>
            <a:ext cx="675990" cy="348138"/>
          </a:xfrm>
          <a:prstGeom prst="rect">
            <a:avLst/>
          </a:prstGeom>
        </p:spPr>
      </p:pic>
      <p:pic>
        <p:nvPicPr>
          <p:cNvPr id="63" name="Picture 62"/>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8174631" y="4027180"/>
            <a:ext cx="858160" cy="751807"/>
          </a:xfrm>
          <a:prstGeom prst="rect">
            <a:avLst/>
          </a:prstGeom>
        </p:spPr>
      </p:pic>
      <p:sp>
        <p:nvSpPr>
          <p:cNvPr id="64" name="TextBox 63"/>
          <p:cNvSpPr txBox="1"/>
          <p:nvPr/>
        </p:nvSpPr>
        <p:spPr>
          <a:xfrm>
            <a:off x="6464407" y="6247427"/>
            <a:ext cx="1310755" cy="608648"/>
          </a:xfrm>
          <a:prstGeom prst="heptagon">
            <a:avLst/>
          </a:prstGeom>
          <a:solidFill>
            <a:schemeClr val="tx1"/>
          </a:solidFill>
          <a:effectLst>
            <a:softEdge rad="63500"/>
          </a:effectLst>
        </p:spPr>
        <p:txBody>
          <a:bodyPr wrap="none" rtlCol="0">
            <a:spAutoFit/>
          </a:bodyPr>
          <a:lstStyle/>
          <a:p>
            <a:r>
              <a:rPr lang="en-US" dirty="0" smtClean="0">
                <a:solidFill>
                  <a:schemeClr val="bg1"/>
                </a:solidFill>
              </a:rPr>
              <a:t>Research</a:t>
            </a:r>
            <a:endParaRPr lang="en-US" dirty="0">
              <a:solidFill>
                <a:schemeClr val="bg1"/>
              </a:solidFill>
            </a:endParaRPr>
          </a:p>
        </p:txBody>
      </p:sp>
      <p:sp>
        <p:nvSpPr>
          <p:cNvPr id="65" name="TextBox 64"/>
          <p:cNvSpPr txBox="1"/>
          <p:nvPr/>
        </p:nvSpPr>
        <p:spPr>
          <a:xfrm>
            <a:off x="9202730" y="6225756"/>
            <a:ext cx="1842558" cy="608648"/>
          </a:xfrm>
          <a:prstGeom prst="heptagon">
            <a:avLst/>
          </a:prstGeom>
          <a:solidFill>
            <a:schemeClr val="tx1"/>
          </a:solidFill>
          <a:effectLst>
            <a:softEdge rad="63500"/>
          </a:effectLst>
        </p:spPr>
        <p:txBody>
          <a:bodyPr wrap="none" rtlCol="0">
            <a:spAutoFit/>
          </a:bodyPr>
          <a:lstStyle/>
          <a:p>
            <a:r>
              <a:rPr lang="en-US" dirty="0" smtClean="0">
                <a:solidFill>
                  <a:schemeClr val="bg1"/>
                </a:solidFill>
              </a:rPr>
              <a:t>Development</a:t>
            </a:r>
            <a:endParaRPr lang="en-US" dirty="0">
              <a:solidFill>
                <a:schemeClr val="bg1"/>
              </a:solidFill>
            </a:endParaRPr>
          </a:p>
        </p:txBody>
      </p:sp>
      <p:sp>
        <p:nvSpPr>
          <p:cNvPr id="66" name="TextBox 65"/>
          <p:cNvSpPr txBox="1"/>
          <p:nvPr/>
        </p:nvSpPr>
        <p:spPr>
          <a:xfrm>
            <a:off x="6583898" y="3911483"/>
            <a:ext cx="1358064" cy="923330"/>
          </a:xfrm>
          <a:prstGeom prst="rect">
            <a:avLst/>
          </a:prstGeom>
          <a:solidFill>
            <a:srgbClr val="002060"/>
          </a:solidFill>
          <a:effectLst>
            <a:softEdge rad="63500"/>
          </a:effectLst>
        </p:spPr>
        <p:txBody>
          <a:bodyPr wrap="none" rtlCol="0">
            <a:spAutoFit/>
          </a:bodyPr>
          <a:lstStyle/>
          <a:p>
            <a:pPr algn="ctr"/>
            <a:r>
              <a:rPr lang="en-US" dirty="0" smtClean="0">
                <a:solidFill>
                  <a:schemeClr val="bg1"/>
                </a:solidFill>
              </a:rPr>
              <a:t>Community </a:t>
            </a:r>
          </a:p>
          <a:p>
            <a:pPr algn="ctr"/>
            <a:r>
              <a:rPr lang="en-US" dirty="0" smtClean="0">
                <a:solidFill>
                  <a:schemeClr val="bg1"/>
                </a:solidFill>
              </a:rPr>
              <a:t>Machine </a:t>
            </a:r>
          </a:p>
          <a:p>
            <a:pPr algn="ctr"/>
            <a:r>
              <a:rPr lang="en-US" dirty="0" smtClean="0">
                <a:solidFill>
                  <a:schemeClr val="bg1"/>
                </a:solidFill>
              </a:rPr>
              <a:t>Learning</a:t>
            </a:r>
            <a:endParaRPr lang="en-US" dirty="0">
              <a:solidFill>
                <a:schemeClr val="bg1"/>
              </a:solidFill>
            </a:endParaRPr>
          </a:p>
        </p:txBody>
      </p:sp>
      <p:sp>
        <p:nvSpPr>
          <p:cNvPr id="67" name="TextBox 66"/>
          <p:cNvSpPr txBox="1"/>
          <p:nvPr/>
        </p:nvSpPr>
        <p:spPr>
          <a:xfrm>
            <a:off x="9971251" y="4565891"/>
            <a:ext cx="1573683" cy="733663"/>
          </a:xfrm>
          <a:prstGeom prst="triangle">
            <a:avLst/>
          </a:prstGeom>
          <a:solidFill>
            <a:srgbClr val="7030A0"/>
          </a:solidFill>
          <a:effectLst>
            <a:softEdge rad="63500"/>
          </a:effectLst>
        </p:spPr>
        <p:txBody>
          <a:bodyPr wrap="none" rtlCol="0">
            <a:spAutoFit/>
          </a:bodyPr>
          <a:lstStyle/>
          <a:p>
            <a:r>
              <a:rPr lang="en-US" dirty="0" smtClean="0">
                <a:solidFill>
                  <a:schemeClr val="bg1"/>
                </a:solidFill>
              </a:rPr>
              <a:t>CDMS</a:t>
            </a:r>
            <a:endParaRPr lang="en-US" dirty="0">
              <a:solidFill>
                <a:schemeClr val="bg1"/>
              </a:solidFill>
            </a:endParaRPr>
          </a:p>
        </p:txBody>
      </p:sp>
      <p:sp>
        <p:nvSpPr>
          <p:cNvPr id="68" name="TextBox 67"/>
          <p:cNvSpPr txBox="1"/>
          <p:nvPr/>
        </p:nvSpPr>
        <p:spPr>
          <a:xfrm>
            <a:off x="6512756" y="2949548"/>
            <a:ext cx="1805145" cy="683835"/>
          </a:xfrm>
          <a:prstGeom prst="trapezoid">
            <a:avLst/>
          </a:prstGeom>
          <a:solidFill>
            <a:srgbClr val="00B050"/>
          </a:solidFill>
          <a:effectLst>
            <a:softEdge rad="63500"/>
          </a:effectLst>
        </p:spPr>
        <p:txBody>
          <a:bodyPr wrap="none" rtlCol="0">
            <a:spAutoFit/>
          </a:bodyPr>
          <a:lstStyle/>
          <a:p>
            <a:pPr algn="ctr"/>
            <a:r>
              <a:rPr lang="en-US" dirty="0" smtClean="0">
                <a:solidFill>
                  <a:schemeClr val="bg1"/>
                </a:solidFill>
              </a:rPr>
              <a:t>Uncertainty </a:t>
            </a:r>
          </a:p>
          <a:p>
            <a:pPr algn="ctr"/>
            <a:r>
              <a:rPr lang="en-US" dirty="0" smtClean="0">
                <a:solidFill>
                  <a:schemeClr val="bg1"/>
                </a:solidFill>
              </a:rPr>
              <a:t>Quantification</a:t>
            </a:r>
            <a:endParaRPr lang="en-US" dirty="0">
              <a:solidFill>
                <a:schemeClr val="bg1"/>
              </a:solidFill>
            </a:endParaRPr>
          </a:p>
        </p:txBody>
      </p:sp>
      <p:sp>
        <p:nvSpPr>
          <p:cNvPr id="69" name="TextBox 68"/>
          <p:cNvSpPr txBox="1"/>
          <p:nvPr/>
        </p:nvSpPr>
        <p:spPr>
          <a:xfrm>
            <a:off x="11334323" y="4912753"/>
            <a:ext cx="628533" cy="530066"/>
          </a:xfrm>
          <a:prstGeom prst="hexagon">
            <a:avLst/>
          </a:prstGeom>
          <a:solidFill>
            <a:srgbClr val="00B050"/>
          </a:solidFill>
          <a:effectLst>
            <a:softEdge rad="63500"/>
          </a:effectLst>
        </p:spPr>
        <p:txBody>
          <a:bodyPr wrap="none" rtlCol="0">
            <a:spAutoFit/>
          </a:bodyPr>
          <a:lstStyle/>
          <a:p>
            <a:r>
              <a:rPr lang="en-US" dirty="0" smtClean="0">
                <a:solidFill>
                  <a:schemeClr val="bg1"/>
                </a:solidFill>
              </a:rPr>
              <a:t>CF</a:t>
            </a:r>
            <a:endParaRPr lang="en-US" dirty="0">
              <a:solidFill>
                <a:schemeClr val="bg1"/>
              </a:solidFill>
            </a:endParaRPr>
          </a:p>
        </p:txBody>
      </p:sp>
      <p:sp>
        <p:nvSpPr>
          <p:cNvPr id="70" name="TextBox 69"/>
          <p:cNvSpPr txBox="1"/>
          <p:nvPr/>
        </p:nvSpPr>
        <p:spPr>
          <a:xfrm>
            <a:off x="6844270" y="5391012"/>
            <a:ext cx="1361944" cy="908864"/>
          </a:xfrm>
          <a:prstGeom prst="smileyFace">
            <a:avLst/>
          </a:prstGeom>
          <a:solidFill>
            <a:schemeClr val="accent6">
              <a:lumMod val="75000"/>
            </a:schemeClr>
          </a:solidFill>
          <a:effectLst>
            <a:softEdge rad="63500"/>
          </a:effectLst>
        </p:spPr>
        <p:txBody>
          <a:bodyPr wrap="none" rtlCol="0">
            <a:spAutoFit/>
          </a:bodyPr>
          <a:lstStyle/>
          <a:p>
            <a:pPr algn="ctr"/>
            <a:r>
              <a:rPr lang="en-US" dirty="0" smtClean="0">
                <a:solidFill>
                  <a:schemeClr val="bg1"/>
                </a:solidFill>
              </a:rPr>
              <a:t>In situ </a:t>
            </a:r>
          </a:p>
          <a:p>
            <a:pPr algn="ctr"/>
            <a:r>
              <a:rPr lang="en-US" dirty="0" smtClean="0">
                <a:solidFill>
                  <a:schemeClr val="bg1"/>
                </a:solidFill>
              </a:rPr>
              <a:t>Analysis</a:t>
            </a:r>
            <a:endParaRPr lang="en-US" dirty="0">
              <a:solidFill>
                <a:schemeClr val="bg1"/>
              </a:solidFill>
            </a:endParaRPr>
          </a:p>
        </p:txBody>
      </p:sp>
      <p:sp>
        <p:nvSpPr>
          <p:cNvPr id="71" name="TextBox 70"/>
          <p:cNvSpPr txBox="1"/>
          <p:nvPr/>
        </p:nvSpPr>
        <p:spPr>
          <a:xfrm>
            <a:off x="5154718" y="4930976"/>
            <a:ext cx="1524014" cy="871359"/>
          </a:xfrm>
          <a:prstGeom prst="hexagon">
            <a:avLst/>
          </a:prstGeom>
          <a:solidFill>
            <a:srgbClr val="0070C0"/>
          </a:solidFill>
          <a:effectLst>
            <a:softEdge rad="63500"/>
          </a:effectLst>
        </p:spPr>
        <p:txBody>
          <a:bodyPr wrap="none" rtlCol="0">
            <a:spAutoFit/>
          </a:bodyPr>
          <a:lstStyle/>
          <a:p>
            <a:pPr algn="ctr"/>
            <a:r>
              <a:rPr lang="en-US" dirty="0" smtClean="0">
                <a:solidFill>
                  <a:schemeClr val="bg1"/>
                </a:solidFill>
              </a:rPr>
              <a:t>Analytical</a:t>
            </a:r>
          </a:p>
          <a:p>
            <a:pPr algn="ctr"/>
            <a:r>
              <a:rPr lang="en-US" dirty="0" smtClean="0">
                <a:solidFill>
                  <a:schemeClr val="bg1"/>
                </a:solidFill>
              </a:rPr>
              <a:t>Modeling</a:t>
            </a:r>
            <a:endParaRPr lang="en-US" dirty="0">
              <a:solidFill>
                <a:schemeClr val="bg1"/>
              </a:solidFill>
            </a:endParaRPr>
          </a:p>
        </p:txBody>
      </p:sp>
      <p:sp>
        <p:nvSpPr>
          <p:cNvPr id="72" name="TextBox 71"/>
          <p:cNvSpPr txBox="1"/>
          <p:nvPr/>
        </p:nvSpPr>
        <p:spPr>
          <a:xfrm>
            <a:off x="6604857" y="4782372"/>
            <a:ext cx="1471785" cy="733663"/>
          </a:xfrm>
          <a:prstGeom prst="diamond">
            <a:avLst/>
          </a:prstGeom>
          <a:solidFill>
            <a:srgbClr val="C00000"/>
          </a:solidFill>
          <a:ln>
            <a:noFill/>
          </a:ln>
          <a:effectLst>
            <a:softEdge rad="63500"/>
          </a:effectLst>
        </p:spPr>
        <p:txBody>
          <a:bodyPr wrap="none" rtlCol="0">
            <a:spAutoFit/>
          </a:bodyPr>
          <a:lstStyle/>
          <a:p>
            <a:pPr algn="ctr"/>
            <a:r>
              <a:rPr lang="en-US" smtClean="0">
                <a:solidFill>
                  <a:schemeClr val="bg1"/>
                </a:solidFill>
              </a:rPr>
              <a:t>Cloud</a:t>
            </a:r>
          </a:p>
        </p:txBody>
      </p:sp>
      <p:sp>
        <p:nvSpPr>
          <p:cNvPr id="73" name="TextBox 72"/>
          <p:cNvSpPr txBox="1"/>
          <p:nvPr/>
        </p:nvSpPr>
        <p:spPr>
          <a:xfrm>
            <a:off x="9124439" y="4005250"/>
            <a:ext cx="1313180" cy="646331"/>
          </a:xfrm>
          <a:prstGeom prst="rect">
            <a:avLst/>
          </a:prstGeom>
          <a:solidFill>
            <a:srgbClr val="002060"/>
          </a:solidFill>
          <a:effectLst>
            <a:softEdge rad="63500"/>
          </a:effectLst>
        </p:spPr>
        <p:txBody>
          <a:bodyPr wrap="none" rtlCol="0">
            <a:spAutoFit/>
          </a:bodyPr>
          <a:lstStyle/>
          <a:p>
            <a:pPr algn="ctr"/>
            <a:r>
              <a:rPr lang="en-US" dirty="0" smtClean="0">
                <a:solidFill>
                  <a:schemeClr val="bg1"/>
                </a:solidFill>
              </a:rPr>
              <a:t>Provenance</a:t>
            </a:r>
          </a:p>
          <a:p>
            <a:pPr algn="ctr"/>
            <a:r>
              <a:rPr lang="en-US" dirty="0" smtClean="0">
                <a:solidFill>
                  <a:schemeClr val="bg1"/>
                </a:solidFill>
              </a:rPr>
              <a:t>Capture</a:t>
            </a:r>
            <a:endParaRPr lang="en-US" dirty="0">
              <a:solidFill>
                <a:schemeClr val="bg1"/>
              </a:solidFill>
            </a:endParaRPr>
          </a:p>
        </p:txBody>
      </p:sp>
      <p:sp>
        <p:nvSpPr>
          <p:cNvPr id="74" name="TextBox 73"/>
          <p:cNvSpPr txBox="1"/>
          <p:nvPr/>
        </p:nvSpPr>
        <p:spPr>
          <a:xfrm>
            <a:off x="10674856" y="4040214"/>
            <a:ext cx="1489963" cy="696337"/>
          </a:xfrm>
          <a:prstGeom prst="trapezoid">
            <a:avLst/>
          </a:prstGeom>
          <a:solidFill>
            <a:srgbClr val="C00000"/>
          </a:solidFill>
          <a:effectLst>
            <a:softEdge rad="63500"/>
          </a:effectLst>
        </p:spPr>
        <p:txBody>
          <a:bodyPr wrap="none" rtlCol="0">
            <a:spAutoFit/>
          </a:bodyPr>
          <a:lstStyle/>
          <a:p>
            <a:pPr algn="ctr"/>
            <a:r>
              <a:rPr lang="en-US" dirty="0" smtClean="0">
                <a:solidFill>
                  <a:schemeClr val="bg1"/>
                </a:solidFill>
              </a:rPr>
              <a:t>Long-tail</a:t>
            </a:r>
          </a:p>
          <a:p>
            <a:pPr algn="ctr"/>
            <a:r>
              <a:rPr lang="en-US" dirty="0" smtClean="0">
                <a:solidFill>
                  <a:schemeClr val="bg1"/>
                </a:solidFill>
              </a:rPr>
              <a:t>Publication</a:t>
            </a:r>
            <a:endParaRPr lang="en-US" dirty="0">
              <a:solidFill>
                <a:schemeClr val="bg1"/>
              </a:solidFill>
            </a:endParaRPr>
          </a:p>
        </p:txBody>
      </p:sp>
      <p:pic>
        <p:nvPicPr>
          <p:cNvPr id="75" name="Picture 74"/>
          <p:cNvPicPr>
            <a:picLocks noChangeAspect="1"/>
          </p:cNvPicPr>
          <p:nvPr/>
        </p:nvPicPr>
        <p:blipFill>
          <a:blip r:embed="rId21"/>
          <a:stretch>
            <a:fillRect/>
          </a:stretch>
        </p:blipFill>
        <p:spPr>
          <a:xfrm>
            <a:off x="8931672" y="1399825"/>
            <a:ext cx="978412" cy="410204"/>
          </a:xfrm>
          <a:prstGeom prst="rect">
            <a:avLst/>
          </a:prstGeom>
        </p:spPr>
      </p:pic>
      <p:pic>
        <p:nvPicPr>
          <p:cNvPr id="76" name="Picture 75"/>
          <p:cNvPicPr>
            <a:picLocks noChangeAspect="1"/>
          </p:cNvPicPr>
          <p:nvPr/>
        </p:nvPicPr>
        <p:blipFill>
          <a:blip r:embed="rId22">
            <a:clrChange>
              <a:clrFrom>
                <a:srgbClr val="FFFFFF"/>
              </a:clrFrom>
              <a:clrTo>
                <a:srgbClr val="FFFFFF">
                  <a:alpha val="0"/>
                </a:srgbClr>
              </a:clrTo>
            </a:clrChange>
          </a:blip>
          <a:stretch>
            <a:fillRect/>
          </a:stretch>
        </p:blipFill>
        <p:spPr>
          <a:xfrm>
            <a:off x="7903715" y="1860301"/>
            <a:ext cx="674652" cy="428632"/>
          </a:xfrm>
          <a:prstGeom prst="rect">
            <a:avLst/>
          </a:prstGeom>
        </p:spPr>
      </p:pic>
      <p:pic>
        <p:nvPicPr>
          <p:cNvPr id="78" name="Picture 77" descr="IS-ENES2.png"/>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9143362" y="1901640"/>
            <a:ext cx="472402" cy="472402"/>
          </a:xfrm>
          <a:prstGeom prst="rect">
            <a:avLst/>
          </a:prstGeom>
        </p:spPr>
      </p:pic>
      <p:sp>
        <p:nvSpPr>
          <p:cNvPr id="79" name="TextBox 78"/>
          <p:cNvSpPr txBox="1"/>
          <p:nvPr/>
        </p:nvSpPr>
        <p:spPr>
          <a:xfrm>
            <a:off x="8978012" y="5287256"/>
            <a:ext cx="1186893" cy="490776"/>
          </a:xfrm>
          <a:prstGeom prst="parallelogram">
            <a:avLst/>
          </a:prstGeom>
          <a:solidFill>
            <a:srgbClr val="00B0F0"/>
          </a:solidFill>
          <a:effectLst>
            <a:softEdge rad="63500"/>
          </a:effectLst>
        </p:spPr>
        <p:txBody>
          <a:bodyPr wrap="none" rtlCol="0">
            <a:spAutoFit/>
          </a:bodyPr>
          <a:lstStyle/>
          <a:p>
            <a:pPr algn="ctr"/>
            <a:r>
              <a:rPr lang="en-US" smtClean="0">
                <a:solidFill>
                  <a:schemeClr val="bg1"/>
                </a:solidFill>
              </a:rPr>
              <a:t>Metrics</a:t>
            </a:r>
            <a:endParaRPr lang="en-US" dirty="0">
              <a:solidFill>
                <a:schemeClr val="bg1"/>
              </a:solidFill>
            </a:endParaRPr>
          </a:p>
        </p:txBody>
      </p:sp>
      <p:pic>
        <p:nvPicPr>
          <p:cNvPr id="80" name="Picture 79" descr="anl-logo.png"/>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5321236" y="3662435"/>
            <a:ext cx="1004644" cy="377779"/>
          </a:xfrm>
          <a:prstGeom prst="rect">
            <a:avLst/>
          </a:prstGeom>
        </p:spPr>
      </p:pic>
      <p:sp>
        <p:nvSpPr>
          <p:cNvPr id="81" name="TextBox 80"/>
          <p:cNvSpPr txBox="1"/>
          <p:nvPr/>
        </p:nvSpPr>
        <p:spPr>
          <a:xfrm>
            <a:off x="8992286" y="2819129"/>
            <a:ext cx="1769940" cy="908864"/>
          </a:xfrm>
          <a:prstGeom prst="smileyFace">
            <a:avLst/>
          </a:prstGeom>
          <a:solidFill>
            <a:schemeClr val="tx2">
              <a:lumMod val="75000"/>
              <a:lumOff val="25000"/>
            </a:schemeClr>
          </a:solidFill>
          <a:effectLst>
            <a:softEdge rad="63500"/>
          </a:effectLst>
        </p:spPr>
        <p:txBody>
          <a:bodyPr wrap="none" rtlCol="0">
            <a:spAutoFit/>
          </a:bodyPr>
          <a:lstStyle/>
          <a:p>
            <a:pPr algn="ctr"/>
            <a:r>
              <a:rPr lang="en-US" dirty="0" smtClean="0">
                <a:solidFill>
                  <a:schemeClr val="bg1"/>
                </a:solidFill>
              </a:rPr>
              <a:t>Distributed</a:t>
            </a:r>
          </a:p>
          <a:p>
            <a:pPr algn="ctr"/>
            <a:r>
              <a:rPr lang="en-US" dirty="0" smtClean="0">
                <a:solidFill>
                  <a:schemeClr val="bg1"/>
                </a:solidFill>
              </a:rPr>
              <a:t>Computing</a:t>
            </a:r>
            <a:endParaRPr lang="en-US" dirty="0">
              <a:solidFill>
                <a:schemeClr val="bg1"/>
              </a:solidFill>
            </a:endParaRPr>
          </a:p>
        </p:txBody>
      </p:sp>
      <p:sp>
        <p:nvSpPr>
          <p:cNvPr id="82" name="TextBox 81"/>
          <p:cNvSpPr txBox="1"/>
          <p:nvPr/>
        </p:nvSpPr>
        <p:spPr>
          <a:xfrm>
            <a:off x="9148189" y="4761767"/>
            <a:ext cx="1098276" cy="497919"/>
          </a:xfrm>
          <a:prstGeom prst="parallelogram">
            <a:avLst/>
          </a:prstGeom>
          <a:solidFill>
            <a:schemeClr val="accent3">
              <a:lumMod val="75000"/>
            </a:schemeClr>
          </a:solidFill>
          <a:effectLst>
            <a:softEdge rad="63500"/>
          </a:effectLst>
        </p:spPr>
        <p:txBody>
          <a:bodyPr wrap="none" rtlCol="0">
            <a:spAutoFit/>
          </a:bodyPr>
          <a:lstStyle/>
          <a:p>
            <a:pPr algn="ctr"/>
            <a:r>
              <a:rPr lang="en-US" smtClean="0">
                <a:solidFill>
                  <a:schemeClr val="bg1"/>
                </a:solidFill>
              </a:rPr>
              <a:t>CMOR</a:t>
            </a:r>
            <a:endParaRPr lang="en-US" dirty="0">
              <a:solidFill>
                <a:schemeClr val="bg1"/>
              </a:solidFill>
            </a:endParaRPr>
          </a:p>
        </p:txBody>
      </p:sp>
      <p:sp>
        <p:nvSpPr>
          <p:cNvPr id="83" name="Title 3"/>
          <p:cNvSpPr>
            <a:spLocks noGrp="1"/>
          </p:cNvSpPr>
          <p:nvPr>
            <p:ph type="title"/>
          </p:nvPr>
        </p:nvSpPr>
        <p:spPr>
          <a:xfrm>
            <a:off x="1576559" y="6601"/>
            <a:ext cx="10588260" cy="791261"/>
          </a:xfrm>
          <a:effectLst/>
        </p:spPr>
        <p:txBody>
          <a:bodyPr>
            <a:noAutofit/>
          </a:bodyPr>
          <a:lstStyle/>
          <a:p>
            <a:r>
              <a:rPr lang="en-US" b="1" dirty="0" smtClean="0">
                <a:solidFill>
                  <a:srgbClr val="8F0856"/>
                </a:solidFill>
              </a:rPr>
              <a:t>ESGF software system and science integration</a:t>
            </a:r>
            <a:endParaRPr lang="en-US" b="1" dirty="0">
              <a:solidFill>
                <a:srgbClr val="8F0856"/>
              </a:solidFill>
            </a:endParaRPr>
          </a:p>
        </p:txBody>
      </p:sp>
      <p:sp>
        <p:nvSpPr>
          <p:cNvPr id="84" name="Content Placeholder 2"/>
          <p:cNvSpPr>
            <a:spLocks noGrp="1"/>
          </p:cNvSpPr>
          <p:nvPr>
            <p:ph idx="1"/>
          </p:nvPr>
        </p:nvSpPr>
        <p:spPr>
          <a:xfrm>
            <a:off x="1484309" y="880938"/>
            <a:ext cx="3870687" cy="5384283"/>
          </a:xfrm>
        </p:spPr>
        <p:txBody>
          <a:bodyPr>
            <a:normAutofit/>
          </a:bodyPr>
          <a:lstStyle/>
          <a:p>
            <a:r>
              <a:rPr lang="en-US" b="1" dirty="0" smtClean="0">
                <a:solidFill>
                  <a:srgbClr val="8F0856"/>
                </a:solidFill>
              </a:rPr>
              <a:t>Geoscience research integration</a:t>
            </a:r>
          </a:p>
          <a:p>
            <a:r>
              <a:rPr lang="en-US" dirty="0" smtClean="0"/>
              <a:t>Uncertainty Quantification</a:t>
            </a:r>
          </a:p>
          <a:p>
            <a:r>
              <a:rPr lang="en-US" dirty="0" smtClean="0"/>
              <a:t>Community Machine Learning</a:t>
            </a:r>
          </a:p>
          <a:p>
            <a:r>
              <a:rPr lang="en-US" dirty="0" smtClean="0"/>
              <a:t>Knowledge discovery</a:t>
            </a:r>
          </a:p>
          <a:p>
            <a:r>
              <a:rPr lang="en-US" i="1" dirty="0" smtClean="0"/>
              <a:t>In situ </a:t>
            </a:r>
            <a:r>
              <a:rPr lang="en-US" dirty="0" smtClean="0"/>
              <a:t>analysis</a:t>
            </a:r>
          </a:p>
          <a:p>
            <a:r>
              <a:rPr lang="en-US" dirty="0" smtClean="0"/>
              <a:t>Cloud technology </a:t>
            </a:r>
          </a:p>
          <a:p>
            <a:r>
              <a:rPr lang="en-US" b="1" dirty="0" smtClean="0">
                <a:solidFill>
                  <a:srgbClr val="8F0856"/>
                </a:solidFill>
              </a:rPr>
              <a:t>Visualization</a:t>
            </a:r>
          </a:p>
          <a:p>
            <a:r>
              <a:rPr lang="en-US" b="1" dirty="0" smtClean="0">
                <a:solidFill>
                  <a:srgbClr val="8F0856"/>
                </a:solidFill>
              </a:rPr>
              <a:t>Exploratory analysis</a:t>
            </a:r>
          </a:p>
          <a:p>
            <a:r>
              <a:rPr lang="en-US" dirty="0" smtClean="0"/>
              <a:t>Analytical Modeling</a:t>
            </a:r>
          </a:p>
        </p:txBody>
      </p:sp>
      <p:pic>
        <p:nvPicPr>
          <p:cNvPr id="85" name="Picture 84"/>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10461630" y="5314364"/>
            <a:ext cx="838200" cy="495300"/>
          </a:xfrm>
          <a:prstGeom prst="rect">
            <a:avLst/>
          </a:prstGeom>
        </p:spPr>
      </p:pic>
      <p:pic>
        <p:nvPicPr>
          <p:cNvPr id="86" name="Picture 85"/>
          <p:cNvPicPr>
            <a:picLocks noChangeAspect="1"/>
          </p:cNvPicPr>
          <p:nvPr/>
        </p:nvPicPr>
        <p:blipFill>
          <a:blip r:embed="rId26">
            <a:biLevel thresh="75000"/>
            <a:extLst>
              <a:ext uri="{BEBA8EAE-BF5A-486C-A8C5-ECC9F3942E4B}">
                <a14:imgProps xmlns:a14="http://schemas.microsoft.com/office/drawing/2010/main">
                  <a14:imgLayer r:embed="rId27">
                    <a14:imgEffect>
                      <a14:brightnessContrast bright="-40000" contrast="-40000"/>
                    </a14:imgEffect>
                  </a14:imgLayer>
                </a14:imgProps>
              </a:ext>
            </a:extLst>
          </a:blip>
          <a:stretch>
            <a:fillRect/>
          </a:stretch>
        </p:blipFill>
        <p:spPr>
          <a:xfrm>
            <a:off x="5615206" y="3294345"/>
            <a:ext cx="921514" cy="304913"/>
          </a:xfrm>
          <a:prstGeom prst="rect">
            <a:avLst/>
          </a:prstGeom>
        </p:spPr>
      </p:pic>
      <p:sp>
        <p:nvSpPr>
          <p:cNvPr id="2" name="Rectangle 1"/>
          <p:cNvSpPr/>
          <p:nvPr/>
        </p:nvSpPr>
        <p:spPr>
          <a:xfrm>
            <a:off x="4795520" y="2448560"/>
            <a:ext cx="5175731" cy="4385844"/>
          </a:xfrm>
          <a:prstGeom prst="rect">
            <a:avLst/>
          </a:prstGeom>
          <a:noFill/>
          <a:ln w="571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378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b="1" dirty="0" smtClean="0">
                <a:solidFill>
                  <a:srgbClr val="8F0856"/>
                </a:solidFill>
              </a:rPr>
              <a:t>Purpose</a:t>
            </a:r>
            <a:endParaRPr lang="en-US" b="1" dirty="0">
              <a:solidFill>
                <a:srgbClr val="8F0856"/>
              </a:solidFill>
            </a:endParaRPr>
          </a:p>
        </p:txBody>
      </p:sp>
      <p:pic>
        <p:nvPicPr>
          <p:cNvPr id="7" name="Picture 6"/>
          <p:cNvPicPr>
            <a:picLocks noChangeAspect="1"/>
          </p:cNvPicPr>
          <p:nvPr/>
        </p:nvPicPr>
        <p:blipFill>
          <a:blip r:embed="rId3"/>
          <a:stretch>
            <a:fillRect/>
          </a:stretch>
        </p:blipFill>
        <p:spPr>
          <a:xfrm rot="20700000">
            <a:off x="204237" y="402443"/>
            <a:ext cx="3376136" cy="2022707"/>
          </a:xfrm>
          <a:prstGeom prst="rect">
            <a:avLst/>
          </a:prstGeom>
        </p:spPr>
      </p:pic>
      <p:sp>
        <p:nvSpPr>
          <p:cNvPr id="6" name="Content Placeholder 2"/>
          <p:cNvSpPr>
            <a:spLocks noGrp="1"/>
          </p:cNvSpPr>
          <p:nvPr>
            <p:ph idx="1"/>
          </p:nvPr>
        </p:nvSpPr>
        <p:spPr>
          <a:xfrm>
            <a:off x="2332383" y="1815549"/>
            <a:ext cx="9859617" cy="4638260"/>
          </a:xfrm>
        </p:spPr>
        <p:txBody>
          <a:bodyPr>
            <a:normAutofit/>
          </a:bodyPr>
          <a:lstStyle/>
          <a:p>
            <a:r>
              <a:rPr lang="en-US" sz="2000" b="1" dirty="0">
                <a:solidFill>
                  <a:srgbClr val="8F0856"/>
                </a:solidFill>
              </a:rPr>
              <a:t>Provide</a:t>
            </a:r>
            <a:r>
              <a:rPr lang="en-US" sz="2000" b="1" dirty="0"/>
              <a:t> </a:t>
            </a:r>
            <a:r>
              <a:rPr lang="en-US" sz="2000" b="1" dirty="0">
                <a:solidFill>
                  <a:srgbClr val="8F0856"/>
                </a:solidFill>
              </a:rPr>
              <a:t>advanced tools</a:t>
            </a:r>
            <a:r>
              <a:rPr lang="en-US" sz="2000" dirty="0">
                <a:solidFill>
                  <a:srgbClr val="8F0856"/>
                </a:solidFill>
              </a:rPr>
              <a:t> </a:t>
            </a:r>
            <a:r>
              <a:rPr lang="en-US" sz="2000" dirty="0"/>
              <a:t>for </a:t>
            </a:r>
            <a:r>
              <a:rPr lang="en-US" sz="2000" dirty="0" smtClean="0"/>
              <a:t>distributed big </a:t>
            </a:r>
            <a:r>
              <a:rPr lang="en-US" sz="2000" dirty="0"/>
              <a:t>data analysis and </a:t>
            </a:r>
            <a:r>
              <a:rPr lang="en-US" sz="2000" dirty="0" smtClean="0"/>
              <a:t>visualization</a:t>
            </a:r>
          </a:p>
          <a:p>
            <a:endParaRPr lang="en-US" sz="2000" dirty="0" smtClean="0"/>
          </a:p>
          <a:p>
            <a:r>
              <a:rPr lang="en-US" sz="2000" dirty="0" smtClean="0"/>
              <a:t>Integrate into ESGF </a:t>
            </a:r>
            <a:r>
              <a:rPr lang="en-US" sz="2000" b="1" dirty="0" smtClean="0">
                <a:solidFill>
                  <a:srgbClr val="8F0856"/>
                </a:solidFill>
              </a:rPr>
              <a:t>examples of complex but established analysis routines </a:t>
            </a:r>
            <a:r>
              <a:rPr lang="en-US" sz="2000" dirty="0" smtClean="0"/>
              <a:t>that can expedite research in diverse geoscience communities</a:t>
            </a:r>
            <a:endParaRPr lang="en-US" sz="2000" dirty="0"/>
          </a:p>
          <a:p>
            <a:endParaRPr lang="en-US" sz="2000" dirty="0" smtClean="0"/>
          </a:p>
          <a:p>
            <a:r>
              <a:rPr lang="en-US" sz="2000" dirty="0" smtClean="0"/>
              <a:t>Emphasize (but not limited to) </a:t>
            </a:r>
            <a:r>
              <a:rPr lang="en-US" sz="2000" b="1" dirty="0" smtClean="0">
                <a:solidFill>
                  <a:srgbClr val="8F0856"/>
                </a:solidFill>
              </a:rPr>
              <a:t>capabilities designed for BER’s mission and projects </a:t>
            </a:r>
            <a:br>
              <a:rPr lang="en-US" sz="2000" b="1" dirty="0" smtClean="0">
                <a:solidFill>
                  <a:srgbClr val="8F0856"/>
                </a:solidFill>
              </a:rPr>
            </a:br>
            <a:r>
              <a:rPr lang="en-US" sz="2000" dirty="0" smtClean="0"/>
              <a:t>(for example, CMIP, ACME, and PCMDI)</a:t>
            </a:r>
          </a:p>
        </p:txBody>
      </p:sp>
    </p:spTree>
    <p:extLst>
      <p:ext uri="{BB962C8B-B14F-4D97-AF65-F5344CB8AC3E}">
        <p14:creationId xmlns:p14="http://schemas.microsoft.com/office/powerpoint/2010/main" val="8152429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4"/>
          <p:cNvGrpSpPr>
            <a:grpSpLocks/>
          </p:cNvGrpSpPr>
          <p:nvPr/>
        </p:nvGrpSpPr>
        <p:grpSpPr bwMode="auto">
          <a:xfrm>
            <a:off x="6675534" y="2991018"/>
            <a:ext cx="3177953" cy="2502802"/>
            <a:chOff x="43844221" y="20870045"/>
            <a:chExt cx="5868532" cy="4621939"/>
          </a:xfrm>
        </p:grpSpPr>
        <p:pic>
          <p:nvPicPr>
            <p:cNvPr id="9" name="Picture 3"/>
            <p:cNvPicPr>
              <a:picLocks noChangeAspect="1"/>
            </p:cNvPicPr>
            <p:nvPr/>
          </p:nvPicPr>
          <p:blipFill rotWithShape="1">
            <a:blip r:embed="rId3">
              <a:extLst>
                <a:ext uri="{28A0092B-C50C-407E-A947-70E740481C1C}">
                  <a14:useLocalDpi xmlns:a14="http://schemas.microsoft.com/office/drawing/2010/main" val="0"/>
                </a:ext>
              </a:extLst>
            </a:blip>
            <a:srcRect l="7051" t="7537" r="12108" b="10125"/>
            <a:stretch/>
          </p:blipFill>
          <p:spPr bwMode="auto">
            <a:xfrm>
              <a:off x="43844221" y="20870045"/>
              <a:ext cx="5868532" cy="4621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18"/>
            <p:cNvSpPr txBox="1">
              <a:spLocks noChangeArrowheads="1"/>
            </p:cNvSpPr>
            <p:nvPr/>
          </p:nvSpPr>
          <p:spPr bwMode="auto">
            <a:xfrm>
              <a:off x="45619997" y="23841245"/>
              <a:ext cx="3941763" cy="947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nSpc>
                  <a:spcPts val="5263"/>
                </a:lnSpc>
                <a:spcAft>
                  <a:spcPts val="1200"/>
                </a:spcAft>
              </a:pPr>
              <a:r>
                <a:rPr lang="en-US" altLang="en-US" sz="1200" i="1" dirty="0">
                  <a:solidFill>
                    <a:srgbClr val="000000"/>
                  </a:solidFill>
                  <a:latin typeface="Helvetica" charset="0"/>
                </a:rPr>
                <a:t>Hawkins and Sutton (2009)</a:t>
              </a:r>
            </a:p>
          </p:txBody>
        </p:sp>
      </p:grpSp>
      <p:sp>
        <p:nvSpPr>
          <p:cNvPr id="11" name="Text Box 14"/>
          <p:cNvSpPr txBox="1">
            <a:spLocks noChangeArrowheads="1"/>
          </p:cNvSpPr>
          <p:nvPr/>
        </p:nvSpPr>
        <p:spPr bwMode="auto">
          <a:xfrm>
            <a:off x="6333177" y="5769411"/>
            <a:ext cx="3862668" cy="6418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gn="ctr">
              <a:spcAft>
                <a:spcPts val="1200"/>
              </a:spcAft>
            </a:pPr>
            <a:r>
              <a:rPr lang="en-US" altLang="en-US" sz="1600" dirty="0" smtClean="0">
                <a:solidFill>
                  <a:srgbClr val="000000"/>
                </a:solidFill>
                <a:latin typeface="Helvetica" charset="0"/>
              </a:rPr>
              <a:t>Future projections </a:t>
            </a:r>
            <a:r>
              <a:rPr lang="en-US" altLang="en-US" sz="1600" dirty="0">
                <a:solidFill>
                  <a:srgbClr val="000000"/>
                </a:solidFill>
                <a:latin typeface="Helvetica" charset="0"/>
              </a:rPr>
              <a:t>simulated by </a:t>
            </a:r>
            <a:r>
              <a:rPr lang="en-US" altLang="en-US" sz="1600" dirty="0" smtClean="0">
                <a:solidFill>
                  <a:srgbClr val="000000"/>
                </a:solidFill>
                <a:latin typeface="Helvetica" charset="0"/>
              </a:rPr>
              <a:t>CMIP </a:t>
            </a:r>
            <a:r>
              <a:rPr lang="en-US" altLang="en-US" sz="1600" dirty="0">
                <a:solidFill>
                  <a:srgbClr val="000000"/>
                </a:solidFill>
                <a:latin typeface="Helvetica" charset="0"/>
              </a:rPr>
              <a:t>participating models</a:t>
            </a:r>
          </a:p>
        </p:txBody>
      </p:sp>
      <p:sp>
        <p:nvSpPr>
          <p:cNvPr id="16" name="Rounded Rectangle 15"/>
          <p:cNvSpPr/>
          <p:nvPr/>
        </p:nvSpPr>
        <p:spPr>
          <a:xfrm>
            <a:off x="6390605" y="2617028"/>
            <a:ext cx="3805240" cy="3921963"/>
          </a:xfrm>
          <a:prstGeom prst="roundRec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100"/>
          </a:p>
        </p:txBody>
      </p:sp>
      <p:sp>
        <p:nvSpPr>
          <p:cNvPr id="17" name="Text Box 22"/>
          <p:cNvSpPr txBox="1">
            <a:spLocks noChangeArrowheads="1"/>
          </p:cNvSpPr>
          <p:nvPr/>
        </p:nvSpPr>
        <p:spPr bwMode="auto">
          <a:xfrm>
            <a:off x="6617141" y="2032253"/>
            <a:ext cx="3368021" cy="584775"/>
          </a:xfrm>
          <a:prstGeom prst="rect">
            <a:avLst/>
          </a:prstGeom>
          <a:noFill/>
          <a:ln>
            <a:noFill/>
          </a:ln>
        </p:spPr>
        <p:txBody>
          <a:bodyPr wrap="square">
            <a:spAutoFit/>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gn="ctr">
              <a:spcBef>
                <a:spcPct val="50000"/>
              </a:spcBef>
            </a:pPr>
            <a:r>
              <a:rPr lang="en-US" altLang="en-US" sz="1600" b="1" dirty="0">
                <a:solidFill>
                  <a:schemeClr val="tx2"/>
                </a:solidFill>
                <a:latin typeface="Helvetica" charset="0"/>
              </a:rPr>
              <a:t>Coupled Model </a:t>
            </a:r>
            <a:r>
              <a:rPr lang="en-US" altLang="en-US" sz="1600" b="1" dirty="0" err="1">
                <a:solidFill>
                  <a:schemeClr val="tx2"/>
                </a:solidFill>
                <a:latin typeface="Helvetica" charset="0"/>
              </a:rPr>
              <a:t>Intercomparison</a:t>
            </a:r>
            <a:r>
              <a:rPr lang="en-US" altLang="en-US" sz="1600" b="1" dirty="0">
                <a:solidFill>
                  <a:schemeClr val="tx2"/>
                </a:solidFill>
                <a:latin typeface="Helvetica" charset="0"/>
              </a:rPr>
              <a:t> </a:t>
            </a:r>
            <a:r>
              <a:rPr lang="en-US" altLang="en-US" sz="1600" b="1" dirty="0" smtClean="0">
                <a:solidFill>
                  <a:schemeClr val="tx2"/>
                </a:solidFill>
                <a:latin typeface="Helvetica" charset="0"/>
              </a:rPr>
              <a:t>Project </a:t>
            </a:r>
            <a:r>
              <a:rPr lang="en-US" altLang="en-US" sz="1600" b="1" dirty="0">
                <a:solidFill>
                  <a:schemeClr val="tx2"/>
                </a:solidFill>
                <a:latin typeface="Helvetica" charset="0"/>
              </a:rPr>
              <a:t>(</a:t>
            </a:r>
            <a:r>
              <a:rPr lang="en-US" altLang="en-US" sz="1600" b="1" dirty="0" smtClean="0">
                <a:solidFill>
                  <a:schemeClr val="tx2"/>
                </a:solidFill>
                <a:latin typeface="Helvetica" charset="0"/>
              </a:rPr>
              <a:t>CMIP)</a:t>
            </a:r>
            <a:endParaRPr lang="en-US" altLang="en-US" sz="1600" b="1" dirty="0">
              <a:solidFill>
                <a:schemeClr val="tx2"/>
              </a:solidFill>
              <a:latin typeface="Helvetica" charset="0"/>
            </a:endParaRPr>
          </a:p>
        </p:txBody>
      </p:sp>
      <p:grpSp>
        <p:nvGrpSpPr>
          <p:cNvPr id="30" name="Group 29"/>
          <p:cNvGrpSpPr/>
          <p:nvPr/>
        </p:nvGrpSpPr>
        <p:grpSpPr>
          <a:xfrm>
            <a:off x="2473065" y="2220980"/>
            <a:ext cx="4181529" cy="4311256"/>
            <a:chOff x="4842402" y="2227734"/>
            <a:chExt cx="4181529" cy="4311256"/>
          </a:xfrm>
        </p:grpSpPr>
        <p:sp>
          <p:nvSpPr>
            <p:cNvPr id="12" name="Text Box 14"/>
            <p:cNvSpPr txBox="1">
              <a:spLocks noChangeArrowheads="1"/>
            </p:cNvSpPr>
            <p:nvPr/>
          </p:nvSpPr>
          <p:spPr bwMode="auto">
            <a:xfrm>
              <a:off x="4977202" y="5813009"/>
              <a:ext cx="4046729" cy="49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spcAft>
                  <a:spcPts val="1200"/>
                </a:spcAft>
              </a:pPr>
              <a:r>
                <a:rPr lang="en-US" altLang="en-US" sz="1600" dirty="0">
                  <a:solidFill>
                    <a:srgbClr val="000000"/>
                  </a:solidFill>
                  <a:latin typeface="Helvetica" charset="0"/>
                </a:rPr>
                <a:t>ESGF data nodes and its web </a:t>
              </a:r>
              <a:r>
                <a:rPr lang="en-US" altLang="en-US" sz="1600" dirty="0" smtClean="0">
                  <a:solidFill>
                    <a:srgbClr val="000000"/>
                  </a:solidFill>
                  <a:latin typeface="Helvetica" charset="0"/>
                </a:rPr>
                <a:t>access</a:t>
              </a:r>
              <a:endParaRPr lang="en-US" altLang="en-US" sz="1600" dirty="0">
                <a:solidFill>
                  <a:srgbClr val="000000"/>
                </a:solidFill>
                <a:latin typeface="Helvetica" charset="0"/>
              </a:endParaRPr>
            </a:p>
          </p:txBody>
        </p:sp>
        <p:pic>
          <p:nvPicPr>
            <p:cNvPr id="14" name="Picture 13" descr="window1.tiff"/>
            <p:cNvPicPr>
              <a:picLocks noChangeAspect="1"/>
            </p:cNvPicPr>
            <p:nvPr/>
          </p:nvPicPr>
          <p:blipFill>
            <a:blip r:embed="rId4">
              <a:extLst>
                <a:ext uri="{28A0092B-C50C-407E-A947-70E740481C1C}">
                  <a14:useLocalDpi xmlns:a14="http://schemas.microsoft.com/office/drawing/2010/main" val="0"/>
                </a:ext>
              </a:extLst>
            </a:blip>
            <a:srcRect t="11163"/>
            <a:stretch>
              <a:fillRect/>
            </a:stretch>
          </p:blipFill>
          <p:spPr bwMode="auto">
            <a:xfrm>
              <a:off x="5031519" y="2981123"/>
              <a:ext cx="3050660" cy="2730408"/>
            </a:xfrm>
            <a:prstGeom prst="rect">
              <a:avLst/>
            </a:prstGeom>
            <a:noFill/>
            <a:ln>
              <a:noFill/>
            </a:ln>
            <a:effectLst>
              <a:outerShdw blurRad="292100" dist="139700" dir="2700000" algn="tl" rotWithShape="0">
                <a:srgbClr val="333333">
                  <a:alpha val="64998"/>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231216" y="4408836"/>
              <a:ext cx="3269852" cy="1302695"/>
            </a:xfrm>
            <a:prstGeom prst="rect">
              <a:avLst/>
            </a:prstGeom>
            <a:solidFill>
              <a:schemeClr val="bg1"/>
            </a:solidFill>
            <a:ln>
              <a:noFill/>
            </a:ln>
            <a:effectLst>
              <a:outerShdw blurRad="50800" dist="38100" dir="2700000" algn="tl" rotWithShape="0">
                <a:srgbClr val="000000">
                  <a:alpha val="39998"/>
                </a:srgb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18" name="Rounded Rectangle 17"/>
            <p:cNvSpPr/>
            <p:nvPr/>
          </p:nvSpPr>
          <p:spPr>
            <a:xfrm>
              <a:off x="4842402" y="2617027"/>
              <a:ext cx="3797106" cy="3921963"/>
            </a:xfrm>
            <a:prstGeom prst="roundRect">
              <a:avLst>
                <a:gd name="adj" fmla="val 14048"/>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100"/>
            </a:p>
          </p:txBody>
        </p:sp>
        <p:sp>
          <p:nvSpPr>
            <p:cNvPr id="19" name="Text Box 22"/>
            <p:cNvSpPr txBox="1">
              <a:spLocks noChangeArrowheads="1"/>
            </p:cNvSpPr>
            <p:nvPr/>
          </p:nvSpPr>
          <p:spPr bwMode="auto">
            <a:xfrm>
              <a:off x="5849667" y="2227734"/>
              <a:ext cx="1782576" cy="338554"/>
            </a:xfrm>
            <a:prstGeom prst="rect">
              <a:avLst/>
            </a:prstGeom>
            <a:noFill/>
            <a:ln>
              <a:noFill/>
            </a:ln>
          </p:spPr>
          <p:txBody>
            <a:bodyPr wrap="square">
              <a:spAutoFit/>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gn="ctr">
                <a:spcBef>
                  <a:spcPct val="50000"/>
                </a:spcBef>
              </a:pPr>
              <a:r>
                <a:rPr lang="en-US" altLang="en-US" sz="1600" b="1" dirty="0" smtClean="0">
                  <a:solidFill>
                    <a:schemeClr val="tx2"/>
                  </a:solidFill>
                  <a:latin typeface="Helvetica" charset="0"/>
                </a:rPr>
                <a:t>ESGF</a:t>
              </a:r>
              <a:endParaRPr lang="en-US" altLang="en-US" sz="1600" b="1" dirty="0">
                <a:solidFill>
                  <a:schemeClr val="tx2"/>
                </a:solidFill>
                <a:latin typeface="Helvetica" charset="0"/>
              </a:endParaRPr>
            </a:p>
          </p:txBody>
        </p:sp>
      </p:grpSp>
      <p:sp>
        <p:nvSpPr>
          <p:cNvPr id="21" name="Title 1"/>
          <p:cNvSpPr>
            <a:spLocks noGrp="1"/>
          </p:cNvSpPr>
          <p:nvPr>
            <p:ph type="title"/>
          </p:nvPr>
        </p:nvSpPr>
        <p:spPr>
          <a:xfrm>
            <a:off x="1484311" y="73184"/>
            <a:ext cx="10018713" cy="1752599"/>
          </a:xfrm>
          <a:effectLst/>
        </p:spPr>
        <p:txBody>
          <a:bodyPr>
            <a:normAutofit/>
          </a:bodyPr>
          <a:lstStyle/>
          <a:p>
            <a:r>
              <a:rPr lang="en-US" sz="3600" b="1" dirty="0" smtClean="0">
                <a:solidFill>
                  <a:srgbClr val="8F0856"/>
                </a:solidFill>
              </a:rPr>
              <a:t>Metrics </a:t>
            </a:r>
            <a:r>
              <a:rPr lang="en-US" sz="3600" b="1" dirty="0">
                <a:solidFill>
                  <a:srgbClr val="8F0856"/>
                </a:solidFill>
              </a:rPr>
              <a:t>for Model Evaluation </a:t>
            </a:r>
            <a:r>
              <a:rPr lang="en-US" sz="3600" b="1" dirty="0" smtClean="0">
                <a:solidFill>
                  <a:srgbClr val="8F0856"/>
                </a:solidFill>
              </a:rPr>
              <a:t>(1)</a:t>
            </a:r>
            <a:endParaRPr lang="en-US" sz="3600" b="1" dirty="0">
              <a:solidFill>
                <a:srgbClr val="8F0856"/>
              </a:solidFill>
            </a:endParaRPr>
          </a:p>
        </p:txBody>
      </p:sp>
    </p:spTree>
    <p:extLst>
      <p:ext uri="{BB962C8B-B14F-4D97-AF65-F5344CB8AC3E}">
        <p14:creationId xmlns:p14="http://schemas.microsoft.com/office/powerpoint/2010/main" val="3447450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p:cNvSpPr>
            <a:spLocks noGrp="1"/>
          </p:cNvSpPr>
          <p:nvPr>
            <p:ph type="title"/>
          </p:nvPr>
        </p:nvSpPr>
        <p:spPr>
          <a:xfrm>
            <a:off x="1484311" y="73184"/>
            <a:ext cx="10018713" cy="1752599"/>
          </a:xfrm>
          <a:effectLst/>
        </p:spPr>
        <p:txBody>
          <a:bodyPr>
            <a:normAutofit/>
          </a:bodyPr>
          <a:lstStyle/>
          <a:p>
            <a:r>
              <a:rPr lang="en-US" sz="3600" b="1" dirty="0" smtClean="0">
                <a:solidFill>
                  <a:srgbClr val="8F0856"/>
                </a:solidFill>
              </a:rPr>
              <a:t>Metrics </a:t>
            </a:r>
            <a:r>
              <a:rPr lang="en-US" sz="3600" b="1" dirty="0">
                <a:solidFill>
                  <a:srgbClr val="8F0856"/>
                </a:solidFill>
              </a:rPr>
              <a:t>for Model Evaluation </a:t>
            </a:r>
            <a:r>
              <a:rPr lang="en-US" sz="3600" b="1" dirty="0" smtClean="0">
                <a:solidFill>
                  <a:srgbClr val="8F0856"/>
                </a:solidFill>
              </a:rPr>
              <a:t>(2)</a:t>
            </a:r>
            <a:endParaRPr lang="en-US" sz="3600" b="1" dirty="0">
              <a:solidFill>
                <a:srgbClr val="8F0856"/>
              </a:solidFill>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064" y="2182874"/>
            <a:ext cx="4014644" cy="3568570"/>
          </a:xfrm>
          <a:prstGeom prst="rect">
            <a:avLst/>
          </a:prstGeom>
          <a:ln w="31750">
            <a:solidFill>
              <a:srgbClr val="FF0000"/>
            </a:solidFill>
          </a:ln>
        </p:spPr>
      </p:pic>
      <p:pic>
        <p:nvPicPr>
          <p:cNvPr id="10" name="Picture 9"/>
          <p:cNvPicPr>
            <a:picLocks noChangeAspect="1"/>
          </p:cNvPicPr>
          <p:nvPr/>
        </p:nvPicPr>
        <p:blipFill>
          <a:blip r:embed="rId4"/>
          <a:stretch>
            <a:fillRect/>
          </a:stretch>
        </p:blipFill>
        <p:spPr>
          <a:xfrm>
            <a:off x="4721039" y="3023187"/>
            <a:ext cx="7292353" cy="2586603"/>
          </a:xfrm>
          <a:prstGeom prst="rect">
            <a:avLst/>
          </a:prstGeom>
          <a:solidFill>
            <a:schemeClr val="bg1"/>
          </a:solidFill>
        </p:spPr>
      </p:pic>
      <p:cxnSp>
        <p:nvCxnSpPr>
          <p:cNvPr id="12" name="Straight Arrow Connector 11"/>
          <p:cNvCxnSpPr/>
          <p:nvPr/>
        </p:nvCxnSpPr>
        <p:spPr>
          <a:xfrm flipV="1">
            <a:off x="4306957" y="3586479"/>
            <a:ext cx="414082" cy="5786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721039" y="5760679"/>
            <a:ext cx="5784276" cy="646331"/>
          </a:xfrm>
          <a:prstGeom prst="rect">
            <a:avLst/>
          </a:prstGeom>
          <a:noFill/>
        </p:spPr>
        <p:txBody>
          <a:bodyPr wrap="none" rtlCol="0">
            <a:spAutoFit/>
          </a:bodyPr>
          <a:lstStyle/>
          <a:p>
            <a:r>
              <a:rPr lang="en-US" sz="1600" dirty="0" smtClean="0"/>
              <a:t>Modes * Seasons * Models * Their ensemble members * Metrics ..</a:t>
            </a:r>
            <a:br>
              <a:rPr lang="en-US" sz="1600" dirty="0" smtClean="0"/>
            </a:br>
            <a:r>
              <a:rPr lang="en-US" sz="2000" b="1" i="1" dirty="0" smtClean="0">
                <a:solidFill>
                  <a:srgbClr val="FF0000"/>
                </a:solidFill>
              </a:rPr>
              <a:t>~ 10</a:t>
            </a:r>
            <a:r>
              <a:rPr lang="en-US" sz="2000" b="1" i="1" baseline="30000" dirty="0" smtClean="0">
                <a:solidFill>
                  <a:srgbClr val="FF0000"/>
                </a:solidFill>
              </a:rPr>
              <a:t>4</a:t>
            </a:r>
            <a:r>
              <a:rPr lang="en-US" sz="2000" b="1" i="1" dirty="0" smtClean="0">
                <a:solidFill>
                  <a:srgbClr val="FF0000"/>
                </a:solidFill>
              </a:rPr>
              <a:t> images and statistics!</a:t>
            </a:r>
            <a:endParaRPr lang="en-US" sz="2000" b="1" i="1" dirty="0">
              <a:solidFill>
                <a:srgbClr val="FF0000"/>
              </a:solidFill>
            </a:endParaRPr>
          </a:p>
        </p:txBody>
      </p:sp>
      <p:sp>
        <p:nvSpPr>
          <p:cNvPr id="14" name="TextBox 13"/>
          <p:cNvSpPr txBox="1"/>
          <p:nvPr/>
        </p:nvSpPr>
        <p:spPr>
          <a:xfrm>
            <a:off x="4651612" y="2287523"/>
            <a:ext cx="7431205" cy="584775"/>
          </a:xfrm>
          <a:prstGeom prst="rect">
            <a:avLst/>
          </a:prstGeom>
          <a:noFill/>
        </p:spPr>
        <p:txBody>
          <a:bodyPr wrap="square" rtlCol="0">
            <a:spAutoFit/>
          </a:bodyPr>
          <a:lstStyle/>
          <a:p>
            <a:r>
              <a:rPr lang="en-US" sz="3200" b="1" dirty="0" smtClean="0">
                <a:solidFill>
                  <a:schemeClr val="tx1">
                    <a:alpha val="32000"/>
                  </a:schemeClr>
                </a:solidFill>
              </a:rPr>
              <a:t>Interrogating </a:t>
            </a:r>
            <a:r>
              <a:rPr lang="en-US" sz="3200" b="1" dirty="0">
                <a:solidFill>
                  <a:schemeClr val="tx1">
                    <a:alpha val="32000"/>
                  </a:schemeClr>
                </a:solidFill>
              </a:rPr>
              <a:t>m</a:t>
            </a:r>
            <a:r>
              <a:rPr lang="en-US" sz="3200" b="1" dirty="0" smtClean="0">
                <a:solidFill>
                  <a:schemeClr val="tx1">
                    <a:alpha val="32000"/>
                  </a:schemeClr>
                </a:solidFill>
              </a:rPr>
              <a:t>odels with observations</a:t>
            </a:r>
            <a:endParaRPr lang="en-US" sz="3200" b="1" dirty="0">
              <a:solidFill>
                <a:schemeClr val="tx1">
                  <a:alpha val="32000"/>
                </a:schemeClr>
              </a:solidFill>
            </a:endParaRPr>
          </a:p>
        </p:txBody>
      </p:sp>
    </p:spTree>
    <p:extLst>
      <p:ext uri="{BB962C8B-B14F-4D97-AF65-F5344CB8AC3E}">
        <p14:creationId xmlns:p14="http://schemas.microsoft.com/office/powerpoint/2010/main" val="12506264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5630662" y="2016066"/>
            <a:ext cx="6435212" cy="4290141"/>
            <a:chOff x="5598073" y="1847906"/>
            <a:chExt cx="6005348" cy="4003565"/>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8073" y="1847906"/>
              <a:ext cx="6005348" cy="4003565"/>
            </a:xfrm>
            <a:prstGeom prst="rect">
              <a:avLst/>
            </a:prstGeom>
          </p:spPr>
        </p:pic>
        <p:sp>
          <p:nvSpPr>
            <p:cNvPr id="6" name="Rectangle 5"/>
            <p:cNvSpPr/>
            <p:nvPr/>
          </p:nvSpPr>
          <p:spPr>
            <a:xfrm>
              <a:off x="9315223" y="1847906"/>
              <a:ext cx="2207173" cy="3382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 name="TextBox 23"/>
          <p:cNvSpPr txBox="1"/>
          <p:nvPr/>
        </p:nvSpPr>
        <p:spPr>
          <a:xfrm>
            <a:off x="11137008" y="2489318"/>
            <a:ext cx="602344" cy="276999"/>
          </a:xfrm>
          <a:prstGeom prst="rect">
            <a:avLst/>
          </a:prstGeom>
          <a:noFill/>
        </p:spPr>
        <p:txBody>
          <a:bodyPr wrap="none">
            <a:spAutoFit/>
          </a:bodyPr>
          <a:lstStyle/>
          <a:p>
            <a:pPr>
              <a:defRPr/>
            </a:pPr>
            <a:r>
              <a:rPr lang="en-US" sz="1200" b="1" dirty="0" smtClean="0">
                <a:solidFill>
                  <a:srgbClr val="FF0000"/>
                </a:solidFill>
                <a:latin typeface="+mj-lt"/>
              </a:rPr>
              <a:t>Worse</a:t>
            </a:r>
            <a:endParaRPr lang="en-US" sz="1200" b="1" dirty="0">
              <a:solidFill>
                <a:srgbClr val="FF0000"/>
              </a:solidFill>
              <a:latin typeface="+mj-lt"/>
            </a:endParaRPr>
          </a:p>
        </p:txBody>
      </p:sp>
      <p:sp>
        <p:nvSpPr>
          <p:cNvPr id="25" name="TextBox 24"/>
          <p:cNvSpPr txBox="1"/>
          <p:nvPr/>
        </p:nvSpPr>
        <p:spPr>
          <a:xfrm>
            <a:off x="11137008" y="5621928"/>
            <a:ext cx="607859" cy="276999"/>
          </a:xfrm>
          <a:prstGeom prst="rect">
            <a:avLst/>
          </a:prstGeom>
          <a:noFill/>
        </p:spPr>
        <p:txBody>
          <a:bodyPr wrap="none">
            <a:spAutoFit/>
          </a:bodyPr>
          <a:lstStyle/>
          <a:p>
            <a:pPr>
              <a:defRPr/>
            </a:pPr>
            <a:r>
              <a:rPr lang="en-US" sz="1200" b="1" dirty="0" smtClean="0">
                <a:solidFill>
                  <a:srgbClr val="0070C0"/>
                </a:solidFill>
                <a:latin typeface="+mj-lt"/>
              </a:rPr>
              <a:t>Better</a:t>
            </a:r>
            <a:endParaRPr lang="en-US" sz="1200" b="1" dirty="0">
              <a:solidFill>
                <a:srgbClr val="0070C0"/>
              </a:solidFill>
              <a:latin typeface="+mj-lt"/>
            </a:endParaRPr>
          </a:p>
        </p:txBody>
      </p:sp>
      <p:sp>
        <p:nvSpPr>
          <p:cNvPr id="26" name="TextBox 25"/>
          <p:cNvSpPr txBox="1"/>
          <p:nvPr/>
        </p:nvSpPr>
        <p:spPr>
          <a:xfrm>
            <a:off x="11618820" y="4083157"/>
            <a:ext cx="638316" cy="261610"/>
          </a:xfrm>
          <a:prstGeom prst="rect">
            <a:avLst/>
          </a:prstGeom>
          <a:noFill/>
        </p:spPr>
        <p:txBody>
          <a:bodyPr wrap="none">
            <a:spAutoFit/>
          </a:bodyPr>
          <a:lstStyle/>
          <a:p>
            <a:pPr>
              <a:defRPr/>
            </a:pPr>
            <a:r>
              <a:rPr lang="en-US" sz="1100" b="1">
                <a:solidFill>
                  <a:srgbClr val="FF9900"/>
                </a:solidFill>
                <a:latin typeface="+mj-lt"/>
              </a:rPr>
              <a:t>Median</a:t>
            </a:r>
            <a:endParaRPr lang="en-US" sz="1100" b="1" dirty="0">
              <a:solidFill>
                <a:srgbClr val="FF9900"/>
              </a:solidFill>
              <a:latin typeface="+mj-lt"/>
            </a:endParaRPr>
          </a:p>
        </p:txBody>
      </p:sp>
      <p:sp>
        <p:nvSpPr>
          <p:cNvPr id="27" name="TextBox 26"/>
          <p:cNvSpPr txBox="1"/>
          <p:nvPr/>
        </p:nvSpPr>
        <p:spPr>
          <a:xfrm>
            <a:off x="9583652" y="2136203"/>
            <a:ext cx="1994713" cy="276999"/>
          </a:xfrm>
          <a:prstGeom prst="rect">
            <a:avLst/>
          </a:prstGeom>
          <a:noFill/>
        </p:spPr>
        <p:txBody>
          <a:bodyPr wrap="none" rtlCol="0">
            <a:spAutoFit/>
          </a:bodyPr>
          <a:lstStyle/>
          <a:p>
            <a:r>
              <a:rPr lang="en-US" sz="1200" smtClean="0"/>
              <a:t>(Unit variance EOF pattern)</a:t>
            </a:r>
            <a:endParaRPr lang="en-US" sz="1200"/>
          </a:p>
        </p:txBody>
      </p:sp>
      <p:sp>
        <p:nvSpPr>
          <p:cNvPr id="29" name="Text Box 22"/>
          <p:cNvSpPr txBox="1">
            <a:spLocks noChangeArrowheads="1"/>
          </p:cNvSpPr>
          <p:nvPr/>
        </p:nvSpPr>
        <p:spPr bwMode="auto">
          <a:xfrm>
            <a:off x="1936544" y="2782987"/>
            <a:ext cx="3368021" cy="338554"/>
          </a:xfrm>
          <a:prstGeom prst="rect">
            <a:avLst/>
          </a:prstGeom>
          <a:noFill/>
          <a:ln>
            <a:noFill/>
          </a:ln>
        </p:spPr>
        <p:txBody>
          <a:bodyPr wrap="square">
            <a:spAutoFit/>
          </a:bodyPr>
          <a:lstStyle>
            <a:lvl1pPr>
              <a:defRPr sz="2400">
                <a:solidFill>
                  <a:schemeClr val="tx1"/>
                </a:solidFill>
                <a:latin typeface="Times" charset="0"/>
                <a:ea typeface="MS PGothic" charset="-128"/>
              </a:defRPr>
            </a:lvl1pPr>
            <a:lvl2pPr marL="742950" indent="-285750">
              <a:defRPr sz="2400">
                <a:solidFill>
                  <a:schemeClr val="tx1"/>
                </a:solidFill>
                <a:latin typeface="Times" charset="0"/>
                <a:ea typeface="MS PGothic" charset="-128"/>
              </a:defRPr>
            </a:lvl2pPr>
            <a:lvl3pPr marL="1143000" indent="-228600">
              <a:defRPr sz="2400">
                <a:solidFill>
                  <a:schemeClr val="tx1"/>
                </a:solidFill>
                <a:latin typeface="Times" charset="0"/>
                <a:ea typeface="MS PGothic" charset="-128"/>
              </a:defRPr>
            </a:lvl3pPr>
            <a:lvl4pPr marL="1600200" indent="-228600">
              <a:defRPr sz="2400">
                <a:solidFill>
                  <a:schemeClr val="tx1"/>
                </a:solidFill>
                <a:latin typeface="Times" charset="0"/>
                <a:ea typeface="MS PGothic" charset="-128"/>
              </a:defRPr>
            </a:lvl4pPr>
            <a:lvl5pPr marL="2057400" indent="-228600">
              <a:defRPr sz="2400">
                <a:solidFill>
                  <a:schemeClr val="tx1"/>
                </a:solidFill>
                <a:latin typeface="Times" charset="0"/>
                <a:ea typeface="MS PGothic" charset="-128"/>
              </a:defRPr>
            </a:lvl5pPr>
            <a:lvl6pPr marL="2514600" indent="-228600" eaLnBrk="0" fontAlgn="base" hangingPunct="0">
              <a:spcBef>
                <a:spcPct val="0"/>
              </a:spcBef>
              <a:spcAft>
                <a:spcPct val="0"/>
              </a:spcAft>
              <a:defRPr sz="2400">
                <a:solidFill>
                  <a:schemeClr val="tx1"/>
                </a:solidFill>
                <a:latin typeface="Times" charset="0"/>
                <a:ea typeface="MS PGothic" charset="-128"/>
              </a:defRPr>
            </a:lvl6pPr>
            <a:lvl7pPr marL="2971800" indent="-228600" eaLnBrk="0" fontAlgn="base" hangingPunct="0">
              <a:spcBef>
                <a:spcPct val="0"/>
              </a:spcBef>
              <a:spcAft>
                <a:spcPct val="0"/>
              </a:spcAft>
              <a:defRPr sz="2400">
                <a:solidFill>
                  <a:schemeClr val="tx1"/>
                </a:solidFill>
                <a:latin typeface="Times" charset="0"/>
                <a:ea typeface="MS PGothic" charset="-128"/>
              </a:defRPr>
            </a:lvl7pPr>
            <a:lvl8pPr marL="3429000" indent="-228600" eaLnBrk="0" fontAlgn="base" hangingPunct="0">
              <a:spcBef>
                <a:spcPct val="0"/>
              </a:spcBef>
              <a:spcAft>
                <a:spcPct val="0"/>
              </a:spcAft>
              <a:defRPr sz="2400">
                <a:solidFill>
                  <a:schemeClr val="tx1"/>
                </a:solidFill>
                <a:latin typeface="Times" charset="0"/>
                <a:ea typeface="MS PGothic" charset="-128"/>
              </a:defRPr>
            </a:lvl8pPr>
            <a:lvl9pPr marL="3886200" indent="-228600" eaLnBrk="0" fontAlgn="base" hangingPunct="0">
              <a:spcBef>
                <a:spcPct val="0"/>
              </a:spcBef>
              <a:spcAft>
                <a:spcPct val="0"/>
              </a:spcAft>
              <a:defRPr sz="2400">
                <a:solidFill>
                  <a:schemeClr val="tx1"/>
                </a:solidFill>
                <a:latin typeface="Times" charset="0"/>
                <a:ea typeface="MS PGothic" charset="-128"/>
              </a:defRPr>
            </a:lvl9pPr>
          </a:lstStyle>
          <a:p>
            <a:pPr algn="ctr">
              <a:spcBef>
                <a:spcPct val="50000"/>
              </a:spcBef>
            </a:pPr>
            <a:r>
              <a:rPr lang="en-US" altLang="en-US" sz="1600" b="1" dirty="0" smtClean="0">
                <a:solidFill>
                  <a:schemeClr val="tx2"/>
                </a:solidFill>
                <a:latin typeface="Helvetica" charset="0"/>
              </a:rPr>
              <a:t>ESGF</a:t>
            </a:r>
            <a:endParaRPr lang="en-US" altLang="en-US" sz="1600" b="1" dirty="0">
              <a:solidFill>
                <a:schemeClr val="tx2"/>
              </a:solidFill>
              <a:latin typeface="Helvetica" charset="0"/>
            </a:endParaRPr>
          </a:p>
        </p:txBody>
      </p:sp>
      <p:pic>
        <p:nvPicPr>
          <p:cNvPr id="3" name="Picture 2"/>
          <p:cNvPicPr>
            <a:picLocks noChangeAspect="1"/>
          </p:cNvPicPr>
          <p:nvPr/>
        </p:nvPicPr>
        <p:blipFill>
          <a:blip r:embed="rId4"/>
          <a:stretch>
            <a:fillRect/>
          </a:stretch>
        </p:blipFill>
        <p:spPr>
          <a:xfrm>
            <a:off x="2033379" y="3213801"/>
            <a:ext cx="3174352" cy="3092406"/>
          </a:xfrm>
          <a:prstGeom prst="rect">
            <a:avLst/>
          </a:prstGeom>
        </p:spPr>
      </p:pic>
      <p:grpSp>
        <p:nvGrpSpPr>
          <p:cNvPr id="30" name="Group 29"/>
          <p:cNvGrpSpPr/>
          <p:nvPr/>
        </p:nvGrpSpPr>
        <p:grpSpPr>
          <a:xfrm>
            <a:off x="315953" y="1854649"/>
            <a:ext cx="2909687" cy="3260276"/>
            <a:chOff x="3700204" y="5643155"/>
            <a:chExt cx="1592580" cy="3260276"/>
          </a:xfrm>
        </p:grpSpPr>
        <p:sp>
          <p:nvSpPr>
            <p:cNvPr id="31" name="Oval 30"/>
            <p:cNvSpPr/>
            <p:nvPr/>
          </p:nvSpPr>
          <p:spPr>
            <a:xfrm>
              <a:off x="3700204" y="5643155"/>
              <a:ext cx="1592580" cy="159383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i="1" dirty="0">
                  <a:solidFill>
                    <a:schemeClr val="bg1"/>
                  </a:solidFill>
                </a:rPr>
                <a:t>Goal: Enable user to apply new metrics and/or simulations across federation </a:t>
              </a:r>
            </a:p>
          </p:txBody>
        </p:sp>
        <p:cxnSp>
          <p:nvCxnSpPr>
            <p:cNvPr id="32" name="Straight Arrow Connector 31"/>
            <p:cNvCxnSpPr>
              <a:stCxn id="31" idx="4"/>
            </p:cNvCxnSpPr>
            <p:nvPr/>
          </p:nvCxnSpPr>
          <p:spPr>
            <a:xfrm>
              <a:off x="4496494" y="7236994"/>
              <a:ext cx="727735" cy="1666437"/>
            </a:xfrm>
            <a:prstGeom prst="straightConnector1">
              <a:avLst/>
            </a:prstGeom>
            <a:ln w="76200">
              <a:tailEnd type="triangle"/>
            </a:ln>
          </p:spPr>
          <p:style>
            <a:lnRef idx="3">
              <a:schemeClr val="accent3"/>
            </a:lnRef>
            <a:fillRef idx="0">
              <a:schemeClr val="accent3"/>
            </a:fillRef>
            <a:effectRef idx="2">
              <a:schemeClr val="accent3"/>
            </a:effectRef>
            <a:fontRef idx="minor">
              <a:schemeClr val="tx1"/>
            </a:fontRef>
          </p:style>
        </p:cxnSp>
      </p:grpSp>
      <p:sp>
        <p:nvSpPr>
          <p:cNvPr id="36" name="TextBox 35"/>
          <p:cNvSpPr txBox="1"/>
          <p:nvPr/>
        </p:nvSpPr>
        <p:spPr>
          <a:xfrm rot="16200000">
            <a:off x="10672553" y="6150563"/>
            <a:ext cx="1044710" cy="276999"/>
          </a:xfrm>
          <a:prstGeom prst="rect">
            <a:avLst/>
          </a:prstGeom>
          <a:noFill/>
        </p:spPr>
        <p:txBody>
          <a:bodyPr wrap="none" rtlCol="0">
            <a:spAutoFit/>
          </a:bodyPr>
          <a:lstStyle/>
          <a:p>
            <a:r>
              <a:rPr lang="en-US" sz="1200" b="1" dirty="0" smtClean="0"/>
              <a:t>User’s model</a:t>
            </a:r>
            <a:endParaRPr lang="en-US" sz="1200" b="1" dirty="0"/>
          </a:p>
        </p:txBody>
      </p:sp>
      <p:sp>
        <p:nvSpPr>
          <p:cNvPr id="37" name="TextBox 36"/>
          <p:cNvSpPr txBox="1"/>
          <p:nvPr/>
        </p:nvSpPr>
        <p:spPr>
          <a:xfrm>
            <a:off x="5701370" y="2034603"/>
            <a:ext cx="5876996" cy="338554"/>
          </a:xfrm>
          <a:prstGeom prst="rect">
            <a:avLst/>
          </a:prstGeom>
          <a:solidFill>
            <a:schemeClr val="bg1"/>
          </a:solidFill>
        </p:spPr>
        <p:txBody>
          <a:bodyPr wrap="square" rtlCol="0">
            <a:spAutoFit/>
          </a:bodyPr>
          <a:lstStyle/>
          <a:p>
            <a:pPr algn="ctr"/>
            <a:r>
              <a:rPr lang="en-US" sz="1600" b="1" dirty="0" smtClean="0"/>
              <a:t>Model Evaluation Metrics</a:t>
            </a:r>
            <a:endParaRPr lang="en-US" sz="1600" b="1" dirty="0"/>
          </a:p>
        </p:txBody>
      </p:sp>
      <p:sp>
        <p:nvSpPr>
          <p:cNvPr id="39" name="TextBox 38"/>
          <p:cNvSpPr txBox="1"/>
          <p:nvPr/>
        </p:nvSpPr>
        <p:spPr>
          <a:xfrm rot="16200000">
            <a:off x="4121035" y="3831213"/>
            <a:ext cx="3273653" cy="307777"/>
          </a:xfrm>
          <a:prstGeom prst="rect">
            <a:avLst/>
          </a:prstGeom>
        </p:spPr>
        <p:style>
          <a:lnRef idx="0">
            <a:schemeClr val="dk1"/>
          </a:lnRef>
          <a:fillRef idx="3">
            <a:schemeClr val="dk1"/>
          </a:fillRef>
          <a:effectRef idx="3">
            <a:schemeClr val="dk1"/>
          </a:effectRef>
          <a:fontRef idx="minor">
            <a:schemeClr val="lt1"/>
          </a:fontRef>
        </p:style>
        <p:txBody>
          <a:bodyPr wrap="none" rtlCol="0">
            <a:spAutoFit/>
          </a:bodyPr>
          <a:lstStyle/>
          <a:p>
            <a:r>
              <a:rPr lang="en-US" sz="1400" dirty="0" smtClean="0"/>
              <a:t>Multiple metrics / variables / seasons / etc.</a:t>
            </a:r>
            <a:endParaRPr lang="en-US" sz="1400" dirty="0"/>
          </a:p>
        </p:txBody>
      </p:sp>
      <p:sp>
        <p:nvSpPr>
          <p:cNvPr id="40" name="TextBox 39"/>
          <p:cNvSpPr txBox="1"/>
          <p:nvPr/>
        </p:nvSpPr>
        <p:spPr>
          <a:xfrm>
            <a:off x="6783526" y="5772904"/>
            <a:ext cx="3712683" cy="307777"/>
          </a:xfrm>
          <a:prstGeom prst="rect">
            <a:avLst/>
          </a:prstGeom>
        </p:spPr>
        <p:style>
          <a:lnRef idx="0">
            <a:schemeClr val="dk1"/>
          </a:lnRef>
          <a:fillRef idx="3">
            <a:schemeClr val="dk1"/>
          </a:fillRef>
          <a:effectRef idx="3">
            <a:schemeClr val="dk1"/>
          </a:effectRef>
          <a:fontRef idx="minor">
            <a:schemeClr val="lt1"/>
          </a:fontRef>
        </p:style>
        <p:txBody>
          <a:bodyPr wrap="none" rtlCol="0">
            <a:spAutoFit/>
          </a:bodyPr>
          <a:lstStyle/>
          <a:p>
            <a:r>
              <a:rPr lang="en-US" sz="1400" dirty="0" smtClean="0"/>
              <a:t>All available (or user selected) models / datasets</a:t>
            </a:r>
            <a:endParaRPr lang="en-US" sz="1400" dirty="0"/>
          </a:p>
        </p:txBody>
      </p:sp>
      <p:pic>
        <p:nvPicPr>
          <p:cNvPr id="42" name="Picture 41"/>
          <p:cNvPicPr>
            <a:picLocks noChangeAspect="1"/>
          </p:cNvPicPr>
          <p:nvPr/>
        </p:nvPicPr>
        <p:blipFill rotWithShape="1">
          <a:blip r:embed="rId3">
            <a:extLst>
              <a:ext uri="{28A0092B-C50C-407E-A947-70E740481C1C}">
                <a14:useLocalDpi xmlns:a14="http://schemas.microsoft.com/office/drawing/2010/main" val="0"/>
              </a:ext>
            </a:extLst>
          </a:blip>
          <a:srcRect l="83198" t="54208" r="14278" b="14213"/>
          <a:stretch/>
        </p:blipFill>
        <p:spPr>
          <a:xfrm>
            <a:off x="11120759" y="4341666"/>
            <a:ext cx="162445" cy="1354749"/>
          </a:xfrm>
          <a:prstGeom prst="rect">
            <a:avLst/>
          </a:prstGeom>
        </p:spPr>
      </p:pic>
      <p:sp>
        <p:nvSpPr>
          <p:cNvPr id="35" name="Rectangle 34"/>
          <p:cNvSpPr/>
          <p:nvPr/>
        </p:nvSpPr>
        <p:spPr>
          <a:xfrm>
            <a:off x="11112977" y="4344767"/>
            <a:ext cx="163863" cy="133975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p>
        </p:txBody>
      </p:sp>
      <p:sp>
        <p:nvSpPr>
          <p:cNvPr id="2" name="TextBox 1"/>
          <p:cNvSpPr txBox="1"/>
          <p:nvPr/>
        </p:nvSpPr>
        <p:spPr>
          <a:xfrm>
            <a:off x="3907663" y="2076953"/>
            <a:ext cx="1875835" cy="369332"/>
          </a:xfrm>
          <a:prstGeom prst="rect">
            <a:avLst/>
          </a:prstGeom>
          <a:noFill/>
        </p:spPr>
        <p:txBody>
          <a:bodyPr wrap="none" rtlCol="0">
            <a:spAutoFit/>
          </a:bodyPr>
          <a:lstStyle/>
          <a:p>
            <a:r>
              <a:rPr lang="en-US" b="1" dirty="0" smtClean="0"/>
              <a:t>Different aspects</a:t>
            </a:r>
            <a:endParaRPr lang="en-US" b="1" dirty="0"/>
          </a:p>
        </p:txBody>
      </p:sp>
      <p:cxnSp>
        <p:nvCxnSpPr>
          <p:cNvPr id="5" name="Straight Arrow Connector 4"/>
          <p:cNvCxnSpPr/>
          <p:nvPr/>
        </p:nvCxnSpPr>
        <p:spPr>
          <a:xfrm>
            <a:off x="4845580" y="2446285"/>
            <a:ext cx="711940" cy="67525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3" name="Title 1"/>
          <p:cNvSpPr>
            <a:spLocks noGrp="1"/>
          </p:cNvSpPr>
          <p:nvPr>
            <p:ph type="title"/>
          </p:nvPr>
        </p:nvSpPr>
        <p:spPr>
          <a:xfrm>
            <a:off x="1484311" y="99993"/>
            <a:ext cx="10018713" cy="1752599"/>
          </a:xfrm>
          <a:effectLst/>
        </p:spPr>
        <p:txBody>
          <a:bodyPr>
            <a:normAutofit/>
          </a:bodyPr>
          <a:lstStyle/>
          <a:p>
            <a:r>
              <a:rPr lang="en-US" sz="3600" b="1" dirty="0" smtClean="0">
                <a:solidFill>
                  <a:srgbClr val="8F0856"/>
                </a:solidFill>
              </a:rPr>
              <a:t>Metrics </a:t>
            </a:r>
            <a:r>
              <a:rPr lang="en-US" sz="3600" b="1" dirty="0">
                <a:solidFill>
                  <a:srgbClr val="8F0856"/>
                </a:solidFill>
              </a:rPr>
              <a:t>for Model Evaluation </a:t>
            </a:r>
            <a:r>
              <a:rPr lang="en-US" sz="3600" b="1" dirty="0" smtClean="0">
                <a:solidFill>
                  <a:srgbClr val="8F0856"/>
                </a:solidFill>
              </a:rPr>
              <a:t>(3)</a:t>
            </a:r>
            <a:endParaRPr lang="en-US" sz="3600" b="1" dirty="0">
              <a:solidFill>
                <a:srgbClr val="8F0856"/>
              </a:solidFill>
            </a:endParaRPr>
          </a:p>
        </p:txBody>
      </p:sp>
      <p:sp>
        <p:nvSpPr>
          <p:cNvPr id="4" name="Rectangle 3"/>
          <p:cNvSpPr/>
          <p:nvPr/>
        </p:nvSpPr>
        <p:spPr>
          <a:xfrm>
            <a:off x="5201550" y="6470246"/>
            <a:ext cx="4600818" cy="369332"/>
          </a:xfrm>
          <a:prstGeom prst="rect">
            <a:avLst/>
          </a:prstGeom>
        </p:spPr>
        <p:txBody>
          <a:bodyPr wrap="square">
            <a:spAutoFit/>
          </a:bodyPr>
          <a:lstStyle/>
          <a:p>
            <a:pPr lvl="1">
              <a:buFontTx/>
              <a:buChar char="-"/>
            </a:pPr>
            <a:r>
              <a:rPr lang="en-US" smtClean="0"/>
              <a:t> Summarizes </a:t>
            </a:r>
            <a:r>
              <a:rPr lang="en-US" b="1" smtClean="0">
                <a:solidFill>
                  <a:srgbClr val="8F0856"/>
                </a:solidFill>
              </a:rPr>
              <a:t>~ </a:t>
            </a:r>
            <a:r>
              <a:rPr lang="en-US" b="1" dirty="0" smtClean="0">
                <a:solidFill>
                  <a:srgbClr val="8F0856"/>
                </a:solidFill>
              </a:rPr>
              <a:t>3K </a:t>
            </a:r>
            <a:r>
              <a:rPr lang="en-US" b="1" dirty="0">
                <a:solidFill>
                  <a:srgbClr val="8F0856"/>
                </a:solidFill>
              </a:rPr>
              <a:t>statistics</a:t>
            </a:r>
            <a:r>
              <a:rPr lang="en-US" dirty="0"/>
              <a:t> in one plot</a:t>
            </a:r>
          </a:p>
        </p:txBody>
      </p:sp>
    </p:spTree>
    <p:extLst>
      <p:ext uri="{BB962C8B-B14F-4D97-AF65-F5344CB8AC3E}">
        <p14:creationId xmlns:p14="http://schemas.microsoft.com/office/powerpoint/2010/main" val="346808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137422" y="1678885"/>
            <a:ext cx="4966171" cy="4655008"/>
          </a:xfrm>
        </p:spPr>
        <p:txBody>
          <a:bodyPr>
            <a:normAutofit/>
          </a:bodyPr>
          <a:lstStyle/>
          <a:p>
            <a:pPr marL="0" indent="0">
              <a:buNone/>
            </a:pPr>
            <a:r>
              <a:rPr lang="en-US" dirty="0"/>
              <a:t>Developing </a:t>
            </a:r>
            <a:r>
              <a:rPr lang="en-US" dirty="0" smtClean="0"/>
              <a:t>alternative </a:t>
            </a:r>
            <a:r>
              <a:rPr lang="en-US" dirty="0"/>
              <a:t>way of big-data visualization for simulation performance and </a:t>
            </a:r>
            <a:r>
              <a:rPr lang="en-US" dirty="0" smtClean="0"/>
              <a:t>dependency </a:t>
            </a:r>
            <a:r>
              <a:rPr lang="en-US" dirty="0"/>
              <a:t>testing</a:t>
            </a:r>
          </a:p>
          <a:p>
            <a:pPr lvl="1">
              <a:buFontTx/>
              <a:buChar char="-"/>
            </a:pPr>
            <a:r>
              <a:rPr lang="en-US" dirty="0"/>
              <a:t>Example</a:t>
            </a:r>
            <a:r>
              <a:rPr lang="en-US" b="1" dirty="0">
                <a:solidFill>
                  <a:srgbClr val="8F0856"/>
                </a:solidFill>
              </a:rPr>
              <a:t> </a:t>
            </a:r>
            <a:r>
              <a:rPr lang="en-US" dirty="0"/>
              <a:t>plot</a:t>
            </a:r>
            <a:r>
              <a:rPr lang="en-US" b="1" dirty="0"/>
              <a:t> </a:t>
            </a:r>
            <a:r>
              <a:rPr lang="en-US" dirty="0"/>
              <a:t>enables identifying dependency between models </a:t>
            </a:r>
          </a:p>
          <a:p>
            <a:pPr lvl="1">
              <a:buFontTx/>
              <a:buChar char="-"/>
            </a:pPr>
            <a:r>
              <a:rPr lang="en-US" dirty="0" smtClean="0"/>
              <a:t>Originally designed for bio-medical applications to identify connectivity between genes or cells</a:t>
            </a:r>
          </a:p>
          <a:p>
            <a:pPr lvl="1">
              <a:buFontTx/>
              <a:buChar char="-"/>
            </a:pPr>
            <a:r>
              <a:rPr lang="en-US" dirty="0"/>
              <a:t>Summarizes relationship between </a:t>
            </a:r>
            <a:r>
              <a:rPr lang="en-US" b="1" dirty="0">
                <a:solidFill>
                  <a:srgbClr val="8F0856"/>
                </a:solidFill>
              </a:rPr>
              <a:t>more than 30K statistics</a:t>
            </a:r>
            <a:r>
              <a:rPr lang="en-US" dirty="0"/>
              <a:t> in one plot</a:t>
            </a:r>
          </a:p>
        </p:txBody>
      </p:sp>
      <p:sp>
        <p:nvSpPr>
          <p:cNvPr id="10" name="Title 1"/>
          <p:cNvSpPr>
            <a:spLocks noGrp="1"/>
          </p:cNvSpPr>
          <p:nvPr>
            <p:ph type="title"/>
          </p:nvPr>
        </p:nvSpPr>
        <p:spPr>
          <a:xfrm>
            <a:off x="1484311" y="0"/>
            <a:ext cx="10018713" cy="986271"/>
          </a:xfrm>
          <a:effectLst/>
        </p:spPr>
        <p:txBody>
          <a:bodyPr>
            <a:normAutofit/>
          </a:bodyPr>
          <a:lstStyle/>
          <a:p>
            <a:r>
              <a:rPr lang="en-US" sz="3600" b="1" dirty="0" smtClean="0">
                <a:solidFill>
                  <a:srgbClr val="8F0856"/>
                </a:solidFill>
              </a:rPr>
              <a:t>Metrics </a:t>
            </a:r>
            <a:r>
              <a:rPr lang="en-US" sz="3600" b="1" dirty="0">
                <a:solidFill>
                  <a:srgbClr val="8F0856"/>
                </a:solidFill>
              </a:rPr>
              <a:t>for Model Evaluation </a:t>
            </a:r>
            <a:r>
              <a:rPr lang="en-US" sz="3600" b="1" dirty="0" smtClean="0">
                <a:solidFill>
                  <a:srgbClr val="8F0856"/>
                </a:solidFill>
              </a:rPr>
              <a:t>(4)</a:t>
            </a:r>
            <a:endParaRPr lang="en-US" sz="3600" b="1" dirty="0">
              <a:solidFill>
                <a:srgbClr val="8F0856"/>
              </a:solidFill>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2195" r="19878" b="12323"/>
          <a:stretch/>
        </p:blipFill>
        <p:spPr>
          <a:xfrm>
            <a:off x="6003234" y="924305"/>
            <a:ext cx="6268278" cy="5908742"/>
          </a:xfrm>
          <a:prstGeom prst="rect">
            <a:avLst/>
          </a:prstGeom>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4130" t="14614" r="26934" b="12267"/>
          <a:stretch/>
        </p:blipFill>
        <p:spPr>
          <a:xfrm>
            <a:off x="6236125" y="1678885"/>
            <a:ext cx="5285187" cy="5014522"/>
          </a:xfrm>
          <a:prstGeom prst="rect">
            <a:avLst/>
          </a:prstGeom>
        </p:spPr>
      </p:pic>
      <p:sp>
        <p:nvSpPr>
          <p:cNvPr id="9" name="TextBox 8"/>
          <p:cNvSpPr txBox="1"/>
          <p:nvPr/>
        </p:nvSpPr>
        <p:spPr>
          <a:xfrm>
            <a:off x="6863270" y="1157721"/>
            <a:ext cx="4158959"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wrap="none" rtlCol="0">
            <a:spAutoFit/>
          </a:bodyPr>
          <a:lstStyle/>
          <a:p>
            <a:r>
              <a:rPr lang="en-US" dirty="0" smtClean="0"/>
              <a:t>Dependency between models (Prototype)</a:t>
            </a:r>
            <a:endParaRPr lang="en-US" dirty="0"/>
          </a:p>
        </p:txBody>
      </p:sp>
    </p:spTree>
    <p:extLst>
      <p:ext uri="{BB962C8B-B14F-4D97-AF65-F5344CB8AC3E}">
        <p14:creationId xmlns:p14="http://schemas.microsoft.com/office/powerpoint/2010/main" val="1408185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3"/>
          <a:srcRect t="4819" r="-6" b="10625"/>
          <a:stretch/>
        </p:blipFill>
        <p:spPr>
          <a:xfrm>
            <a:off x="6745151" y="2590800"/>
            <a:ext cx="2378937" cy="1895757"/>
          </a:xfrm>
          <a:custGeom>
            <a:avLst/>
            <a:gdLst>
              <a:gd name="connsiteX0" fmla="*/ 166068 w 2378937"/>
              <a:gd name="connsiteY0" fmla="*/ 0 h 1895757"/>
              <a:gd name="connsiteX1" fmla="*/ 2378937 w 2378937"/>
              <a:gd name="connsiteY1" fmla="*/ 0 h 1895757"/>
              <a:gd name="connsiteX2" fmla="*/ 2378937 w 2378937"/>
              <a:gd name="connsiteY2" fmla="*/ 1895757 h 1895757"/>
              <a:gd name="connsiteX3" fmla="*/ 0 w 2378937"/>
              <a:gd name="connsiteY3" fmla="*/ 1895757 h 1895757"/>
              <a:gd name="connsiteX4" fmla="*/ 0 w 2378937"/>
              <a:gd name="connsiteY4" fmla="*/ 166068 h 1895757"/>
              <a:gd name="connsiteX5" fmla="*/ 166068 w 2378937"/>
              <a:gd name="connsiteY5" fmla="*/ 0 h 189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8937" h="1895757">
                <a:moveTo>
                  <a:pt x="166068" y="0"/>
                </a:moveTo>
                <a:lnTo>
                  <a:pt x="2378937" y="0"/>
                </a:lnTo>
                <a:lnTo>
                  <a:pt x="2378937" y="1895757"/>
                </a:lnTo>
                <a:lnTo>
                  <a:pt x="0" y="1895757"/>
                </a:lnTo>
                <a:lnTo>
                  <a:pt x="0" y="166068"/>
                </a:lnTo>
                <a:cubicBezTo>
                  <a:pt x="0" y="74351"/>
                  <a:pt x="74351" y="0"/>
                  <a:pt x="166068" y="0"/>
                </a:cubicBezTo>
                <a:close/>
              </a:path>
            </a:pathLst>
          </a:cu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6" name="Picture 5"/>
          <p:cNvPicPr>
            <a:picLocks noChangeAspect="1"/>
          </p:cNvPicPr>
          <p:nvPr/>
        </p:nvPicPr>
        <p:blipFill rotWithShape="1">
          <a:blip r:embed="rId4"/>
          <a:srcRect l="15128" r="164" b="-5"/>
          <a:stretch/>
        </p:blipFill>
        <p:spPr>
          <a:xfrm>
            <a:off x="9124088" y="2590800"/>
            <a:ext cx="2378937" cy="1895758"/>
          </a:xfrm>
          <a:custGeom>
            <a:avLst/>
            <a:gdLst>
              <a:gd name="connsiteX0" fmla="*/ 0 w 2378937"/>
              <a:gd name="connsiteY0" fmla="*/ 0 h 1895758"/>
              <a:gd name="connsiteX1" fmla="*/ 2212869 w 2378937"/>
              <a:gd name="connsiteY1" fmla="*/ 0 h 1895758"/>
              <a:gd name="connsiteX2" fmla="*/ 2378937 w 2378937"/>
              <a:gd name="connsiteY2" fmla="*/ 166068 h 1895758"/>
              <a:gd name="connsiteX3" fmla="*/ 2378937 w 2378937"/>
              <a:gd name="connsiteY3" fmla="*/ 1895758 h 1895758"/>
              <a:gd name="connsiteX4" fmla="*/ 0 w 2378937"/>
              <a:gd name="connsiteY4" fmla="*/ 1895758 h 1895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8937" h="1895758">
                <a:moveTo>
                  <a:pt x="0" y="0"/>
                </a:moveTo>
                <a:lnTo>
                  <a:pt x="2212869" y="0"/>
                </a:lnTo>
                <a:cubicBezTo>
                  <a:pt x="2304586" y="0"/>
                  <a:pt x="2378937" y="74351"/>
                  <a:pt x="2378937" y="166068"/>
                </a:cubicBezTo>
                <a:lnTo>
                  <a:pt x="2378937" y="1895758"/>
                </a:lnTo>
                <a:lnTo>
                  <a:pt x="0" y="1895758"/>
                </a:lnTo>
                <a:close/>
              </a:path>
            </a:pathLst>
          </a:cu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5" name="Picture 4"/>
          <p:cNvPicPr>
            <a:picLocks noChangeAspect="1"/>
          </p:cNvPicPr>
          <p:nvPr/>
        </p:nvPicPr>
        <p:blipFill rotWithShape="1">
          <a:blip r:embed="rId5"/>
          <a:srcRect l="20020" r="17238" b="2"/>
          <a:stretch/>
        </p:blipFill>
        <p:spPr>
          <a:xfrm>
            <a:off x="6745151" y="4486557"/>
            <a:ext cx="2378937" cy="1895760"/>
          </a:xfrm>
          <a:custGeom>
            <a:avLst/>
            <a:gdLst>
              <a:gd name="connsiteX0" fmla="*/ 0 w 2378937"/>
              <a:gd name="connsiteY0" fmla="*/ 0 h 1895760"/>
              <a:gd name="connsiteX1" fmla="*/ 2378937 w 2378937"/>
              <a:gd name="connsiteY1" fmla="*/ 0 h 1895760"/>
              <a:gd name="connsiteX2" fmla="*/ 2378937 w 2378937"/>
              <a:gd name="connsiteY2" fmla="*/ 1895760 h 1895760"/>
              <a:gd name="connsiteX3" fmla="*/ 166068 w 2378937"/>
              <a:gd name="connsiteY3" fmla="*/ 1895760 h 1895760"/>
              <a:gd name="connsiteX4" fmla="*/ 0 w 2378937"/>
              <a:gd name="connsiteY4" fmla="*/ 1729692 h 1895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8937" h="1895760">
                <a:moveTo>
                  <a:pt x="0" y="0"/>
                </a:moveTo>
                <a:lnTo>
                  <a:pt x="2378937" y="0"/>
                </a:lnTo>
                <a:lnTo>
                  <a:pt x="2378937" y="1895760"/>
                </a:lnTo>
                <a:lnTo>
                  <a:pt x="166068" y="1895760"/>
                </a:lnTo>
                <a:cubicBezTo>
                  <a:pt x="74351" y="1895760"/>
                  <a:pt x="0" y="1821409"/>
                  <a:pt x="0" y="1729692"/>
                </a:cubicBezTo>
                <a:close/>
              </a:path>
            </a:pathLst>
          </a:cu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7" name="Picture 6"/>
          <p:cNvPicPr>
            <a:picLocks noChangeAspect="1"/>
          </p:cNvPicPr>
          <p:nvPr/>
        </p:nvPicPr>
        <p:blipFill rotWithShape="1">
          <a:blip r:embed="rId6"/>
          <a:srcRect l="19299" r="17959" b="2"/>
          <a:stretch/>
        </p:blipFill>
        <p:spPr>
          <a:xfrm>
            <a:off x="9124088" y="4486555"/>
            <a:ext cx="2378937" cy="1895759"/>
          </a:xfrm>
          <a:custGeom>
            <a:avLst/>
            <a:gdLst>
              <a:gd name="connsiteX0" fmla="*/ 0 w 2378937"/>
              <a:gd name="connsiteY0" fmla="*/ 0 h 1895759"/>
              <a:gd name="connsiteX1" fmla="*/ 2378937 w 2378937"/>
              <a:gd name="connsiteY1" fmla="*/ 0 h 1895759"/>
              <a:gd name="connsiteX2" fmla="*/ 2378937 w 2378937"/>
              <a:gd name="connsiteY2" fmla="*/ 1729691 h 1895759"/>
              <a:gd name="connsiteX3" fmla="*/ 2212869 w 2378937"/>
              <a:gd name="connsiteY3" fmla="*/ 1895759 h 1895759"/>
              <a:gd name="connsiteX4" fmla="*/ 0 w 2378937"/>
              <a:gd name="connsiteY4" fmla="*/ 1895759 h 18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8937" h="1895759">
                <a:moveTo>
                  <a:pt x="0" y="0"/>
                </a:moveTo>
                <a:lnTo>
                  <a:pt x="2378937" y="0"/>
                </a:lnTo>
                <a:lnTo>
                  <a:pt x="2378937" y="1729691"/>
                </a:lnTo>
                <a:cubicBezTo>
                  <a:pt x="2378937" y="1821408"/>
                  <a:pt x="2304586" y="1895759"/>
                  <a:pt x="2212869" y="1895759"/>
                </a:cubicBezTo>
                <a:lnTo>
                  <a:pt x="0" y="1895759"/>
                </a:lnTo>
                <a:close/>
              </a:path>
            </a:pathLst>
          </a:cu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2" y="220131"/>
            <a:ext cx="10018713" cy="1185333"/>
          </a:xfrm>
          <a:effectLst/>
        </p:spPr>
        <p:txBody>
          <a:bodyPr>
            <a:normAutofit/>
          </a:bodyPr>
          <a:lstStyle/>
          <a:p>
            <a:r>
              <a:rPr lang="en-US" b="1" dirty="0" smtClean="0">
                <a:solidFill>
                  <a:srgbClr val="8F0856"/>
                </a:solidFill>
              </a:rPr>
              <a:t>Scientific analysis examples (1)</a:t>
            </a:r>
            <a:endParaRPr lang="en-US" b="1" dirty="0">
              <a:solidFill>
                <a:srgbClr val="8F0856"/>
              </a:solidFill>
            </a:endParaRPr>
          </a:p>
        </p:txBody>
      </p:sp>
      <p:sp>
        <p:nvSpPr>
          <p:cNvPr id="3" name="Content Placeholder 2"/>
          <p:cNvSpPr>
            <a:spLocks noGrp="1"/>
          </p:cNvSpPr>
          <p:nvPr>
            <p:ph idx="1"/>
          </p:nvPr>
        </p:nvSpPr>
        <p:spPr>
          <a:xfrm>
            <a:off x="1484311" y="2035725"/>
            <a:ext cx="4602585" cy="3755475"/>
          </a:xfrm>
        </p:spPr>
        <p:txBody>
          <a:bodyPr>
            <a:normAutofit fontScale="92500" lnSpcReduction="10000"/>
          </a:bodyPr>
          <a:lstStyle/>
          <a:p>
            <a:r>
              <a:rPr lang="en-US" dirty="0" smtClean="0"/>
              <a:t>CDAT </a:t>
            </a:r>
            <a:r>
              <a:rPr lang="en-US" dirty="0"/>
              <a:t>is advanced and efficiently handle-able analysis </a:t>
            </a:r>
            <a:r>
              <a:rPr lang="en-US" dirty="0" smtClean="0"/>
              <a:t>tool</a:t>
            </a:r>
          </a:p>
          <a:p>
            <a:endParaRPr lang="en-US" dirty="0"/>
          </a:p>
          <a:p>
            <a:r>
              <a:rPr lang="en-US" dirty="0" smtClean="0"/>
              <a:t>A </a:t>
            </a:r>
            <a:r>
              <a:rPr lang="en-US" dirty="0"/>
              <a:t>foundation of robust tutorials and examples to enable rapid prototyping and </a:t>
            </a:r>
            <a:r>
              <a:rPr lang="en-US" dirty="0" smtClean="0"/>
              <a:t>development</a:t>
            </a:r>
          </a:p>
          <a:p>
            <a:endParaRPr lang="en-US" dirty="0"/>
          </a:p>
          <a:p>
            <a:r>
              <a:rPr lang="en-US" dirty="0">
                <a:sym typeface="Wingdings"/>
              </a:rPr>
              <a:t>Enable CDAT capabilities in geosciences, beyond BER</a:t>
            </a:r>
          </a:p>
          <a:p>
            <a:endParaRPr lang="en-US" dirty="0"/>
          </a:p>
        </p:txBody>
      </p:sp>
      <p:pic>
        <p:nvPicPr>
          <p:cNvPr id="9" name="Picture 8"/>
          <p:cNvPicPr>
            <a:picLocks noChangeAspect="1"/>
          </p:cNvPicPr>
          <p:nvPr/>
        </p:nvPicPr>
        <p:blipFill rotWithShape="1">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l="5065" t="9578" r="6134" b="9391"/>
          <a:stretch/>
        </p:blipFill>
        <p:spPr>
          <a:xfrm>
            <a:off x="8409164" y="1584148"/>
            <a:ext cx="1429847" cy="671101"/>
          </a:xfrm>
          <a:prstGeom prst="rect">
            <a:avLst/>
          </a:prstGeom>
        </p:spPr>
      </p:pic>
    </p:spTree>
    <p:extLst>
      <p:ext uri="{BB962C8B-B14F-4D97-AF65-F5344CB8AC3E}">
        <p14:creationId xmlns:p14="http://schemas.microsoft.com/office/powerpoint/2010/main" val="208768147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
            <a:ext cx="10018713" cy="1000133"/>
          </a:xfrm>
          <a:effectLst/>
        </p:spPr>
        <p:txBody>
          <a:bodyPr>
            <a:normAutofit/>
          </a:bodyPr>
          <a:lstStyle/>
          <a:p>
            <a:r>
              <a:rPr lang="en-US" b="1" dirty="0">
                <a:solidFill>
                  <a:srgbClr val="8F0856"/>
                </a:solidFill>
              </a:rPr>
              <a:t>Scientific analysis </a:t>
            </a:r>
            <a:r>
              <a:rPr lang="en-US" b="1" dirty="0" smtClean="0">
                <a:solidFill>
                  <a:srgbClr val="8F0856"/>
                </a:solidFill>
              </a:rPr>
              <a:t>examples (2)</a:t>
            </a:r>
            <a:endParaRPr lang="en-US" b="1" dirty="0">
              <a:solidFill>
                <a:srgbClr val="8F0856"/>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0688" y="1000134"/>
            <a:ext cx="3230272" cy="5809876"/>
          </a:xfrm>
          <a:prstGeom prst="rect">
            <a:avLst/>
          </a:prstGeom>
        </p:spPr>
      </p:pic>
      <p:sp>
        <p:nvSpPr>
          <p:cNvPr id="5" name="TextBox 4"/>
          <p:cNvSpPr txBox="1"/>
          <p:nvPr/>
        </p:nvSpPr>
        <p:spPr>
          <a:xfrm>
            <a:off x="5633545" y="6157828"/>
            <a:ext cx="3719416" cy="369332"/>
          </a:xfrm>
          <a:prstGeom prst="rect">
            <a:avLst/>
          </a:prstGeom>
          <a:noFill/>
        </p:spPr>
        <p:txBody>
          <a:bodyPr wrap="none" rtlCol="0">
            <a:spAutoFit/>
          </a:bodyPr>
          <a:lstStyle/>
          <a:p>
            <a:r>
              <a:rPr lang="en-US" b="1" dirty="0">
                <a:hlinkClick r:id="rId4"/>
              </a:rPr>
              <a:t>https://</a:t>
            </a:r>
            <a:r>
              <a:rPr lang="en-US" b="1" dirty="0" smtClean="0">
                <a:hlinkClick r:id="rId4"/>
              </a:rPr>
              <a:t>uvcdat.llnl.gov/gallery.html</a:t>
            </a:r>
            <a:r>
              <a:rPr lang="en-US" b="1" dirty="0" smtClean="0"/>
              <a:t> </a:t>
            </a:r>
            <a:endParaRPr lang="en-US" b="1" dirty="0"/>
          </a:p>
        </p:txBody>
      </p:sp>
      <p:sp>
        <p:nvSpPr>
          <p:cNvPr id="7" name="Content Placeholder 2"/>
          <p:cNvSpPr txBox="1">
            <a:spLocks/>
          </p:cNvSpPr>
          <p:nvPr/>
        </p:nvSpPr>
        <p:spPr>
          <a:xfrm>
            <a:off x="5633545" y="2666999"/>
            <a:ext cx="5869478" cy="312420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buNone/>
            </a:pPr>
            <a:r>
              <a:rPr lang="en-US" dirty="0">
                <a:sym typeface="Wingdings"/>
              </a:rPr>
              <a:t>Examples of f</a:t>
            </a:r>
            <a:r>
              <a:rPr lang="en-US" dirty="0"/>
              <a:t>requently repeated analyses:</a:t>
            </a:r>
            <a:endParaRPr lang="en-US" dirty="0" smtClean="0"/>
          </a:p>
          <a:p>
            <a:pPr lvl="1"/>
            <a:r>
              <a:rPr lang="en-US" dirty="0" smtClean="0"/>
              <a:t>Seasonal climatology / anomaly</a:t>
            </a:r>
          </a:p>
          <a:p>
            <a:pPr lvl="1"/>
            <a:r>
              <a:rPr lang="en-US" dirty="0" smtClean="0"/>
              <a:t>EOF analysis</a:t>
            </a:r>
          </a:p>
          <a:p>
            <a:pPr lvl="1"/>
            <a:r>
              <a:rPr lang="en-US" dirty="0" smtClean="0"/>
              <a:t>Running average</a:t>
            </a:r>
          </a:p>
          <a:p>
            <a:pPr lvl="1"/>
            <a:r>
              <a:rPr lang="en-US" dirty="0" err="1" smtClean="0"/>
              <a:t>Hovmoller</a:t>
            </a:r>
            <a:r>
              <a:rPr lang="en-US" dirty="0" smtClean="0"/>
              <a:t> </a:t>
            </a:r>
            <a:r>
              <a:rPr lang="en-US" dirty="0"/>
              <a:t>&amp;</a:t>
            </a:r>
            <a:r>
              <a:rPr lang="en-US" dirty="0" smtClean="0"/>
              <a:t> Taylor Diagram</a:t>
            </a:r>
          </a:p>
          <a:p>
            <a:pPr lvl="1"/>
            <a:r>
              <a:rPr lang="en-US" dirty="0" smtClean="0"/>
              <a:t>Multi-model ensemble</a:t>
            </a:r>
          </a:p>
          <a:p>
            <a:pPr lvl="1"/>
            <a:r>
              <a:rPr lang="en-US" dirty="0" err="1" smtClean="0"/>
              <a:t>Etc</a:t>
            </a:r>
            <a:endParaRPr lang="en-US" dirty="0" smtClean="0"/>
          </a:p>
        </p:txBody>
      </p:sp>
      <p:pic>
        <p:nvPicPr>
          <p:cNvPr id="6" name="Picture 5"/>
          <p:cNvPicPr>
            <a:picLocks noChangeAspect="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l="5065" t="9578" r="6134" b="9391"/>
          <a:stretch/>
        </p:blipFill>
        <p:spPr>
          <a:xfrm>
            <a:off x="8409164" y="1584148"/>
            <a:ext cx="1429847" cy="671101"/>
          </a:xfrm>
          <a:prstGeom prst="rect">
            <a:avLst/>
          </a:prstGeom>
        </p:spPr>
      </p:pic>
    </p:spTree>
    <p:extLst>
      <p:ext uri="{BB962C8B-B14F-4D97-AF65-F5344CB8AC3E}">
        <p14:creationId xmlns:p14="http://schemas.microsoft.com/office/powerpoint/2010/main" val="210529129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9512</TotalTime>
  <Words>2015</Words>
  <Application>Microsoft Macintosh PowerPoint</Application>
  <PresentationFormat>Widescreen</PresentationFormat>
  <Paragraphs>314</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Calibri</vt:lpstr>
      <vt:lpstr>Corbel</vt:lpstr>
      <vt:lpstr>Helvetica</vt:lpstr>
      <vt:lpstr>MS PGothic</vt:lpstr>
      <vt:lpstr>Times New Roman</vt:lpstr>
      <vt:lpstr>Wingdings</vt:lpstr>
      <vt:lpstr>Arial</vt:lpstr>
      <vt:lpstr>Parallax</vt:lpstr>
      <vt:lpstr>ESGF Scientific Contributions   to Geoscience Research Communities</vt:lpstr>
      <vt:lpstr>ESGF software system and science integration</vt:lpstr>
      <vt:lpstr>Purpose</vt:lpstr>
      <vt:lpstr>Metrics for Model Evaluation (1)</vt:lpstr>
      <vt:lpstr>Metrics for Model Evaluation (2)</vt:lpstr>
      <vt:lpstr>Metrics for Model Evaluation (3)</vt:lpstr>
      <vt:lpstr>Metrics for Model Evaluation (4)</vt:lpstr>
      <vt:lpstr>Scientific analysis examples (1)</vt:lpstr>
      <vt:lpstr>Scientific analysis examples (2)</vt:lpstr>
      <vt:lpstr>Scientific analysis examples (3)</vt:lpstr>
      <vt:lpstr>Scientific analysis examples (4)</vt:lpstr>
      <vt:lpstr>Server-side visualization for Exploratory Analysis</vt:lpstr>
      <vt:lpstr>Documented examples for a diverse geoscience communities (1)</vt:lpstr>
      <vt:lpstr>Documented examples for a diverse geoscience communities (2)</vt:lpstr>
      <vt:lpstr>Documented examples for a diverse geoscience communities (3)</vt:lpstr>
      <vt:lpstr>Summary and future works</vt:lpstr>
      <vt:lpstr>PowerPoint Presentation</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Dean Williams</dc:creator>
  <cp:lastModifiedBy>Lee, Ji-Woo</cp:lastModifiedBy>
  <cp:revision>147</cp:revision>
  <cp:lastPrinted>2017-06-08T14:39:18Z</cp:lastPrinted>
  <dcterms:created xsi:type="dcterms:W3CDTF">2017-04-12T15:43:38Z</dcterms:created>
  <dcterms:modified xsi:type="dcterms:W3CDTF">2017-06-08T14:43:48Z</dcterms:modified>
</cp:coreProperties>
</file>

<file path=docProps/thumbnail.jpeg>
</file>